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96"/>
  </p:notesMasterIdLst>
  <p:sldIdLst>
    <p:sldId id="256" r:id="rId2"/>
    <p:sldId id="358" r:id="rId3"/>
    <p:sldId id="356" r:id="rId4"/>
    <p:sldId id="352" r:id="rId5"/>
    <p:sldId id="353" r:id="rId6"/>
    <p:sldId id="365" r:id="rId7"/>
    <p:sldId id="366" r:id="rId8"/>
    <p:sldId id="354" r:id="rId9"/>
    <p:sldId id="367" r:id="rId10"/>
    <p:sldId id="368" r:id="rId11"/>
    <p:sldId id="370" r:id="rId12"/>
    <p:sldId id="355" r:id="rId13"/>
    <p:sldId id="404" r:id="rId14"/>
    <p:sldId id="384" r:id="rId15"/>
    <p:sldId id="318" r:id="rId16"/>
    <p:sldId id="379" r:id="rId17"/>
    <p:sldId id="381" r:id="rId18"/>
    <p:sldId id="383" r:id="rId19"/>
    <p:sldId id="319" r:id="rId20"/>
    <p:sldId id="386" r:id="rId21"/>
    <p:sldId id="385" r:id="rId22"/>
    <p:sldId id="405" r:id="rId23"/>
    <p:sldId id="382" r:id="rId24"/>
    <p:sldId id="406" r:id="rId25"/>
    <p:sldId id="407" r:id="rId26"/>
    <p:sldId id="357" r:id="rId27"/>
    <p:sldId id="266" r:id="rId28"/>
    <p:sldId id="271" r:id="rId29"/>
    <p:sldId id="272" r:id="rId30"/>
    <p:sldId id="273" r:id="rId31"/>
    <p:sldId id="369" r:id="rId32"/>
    <p:sldId id="275" r:id="rId33"/>
    <p:sldId id="359" r:id="rId34"/>
    <p:sldId id="360" r:id="rId35"/>
    <p:sldId id="276" r:id="rId36"/>
    <p:sldId id="380" r:id="rId37"/>
    <p:sldId id="288" r:id="rId38"/>
    <p:sldId id="371" r:id="rId39"/>
    <p:sldId id="372" r:id="rId40"/>
    <p:sldId id="289" r:id="rId41"/>
    <p:sldId id="362" r:id="rId42"/>
    <p:sldId id="300" r:id="rId43"/>
    <p:sldId id="298" r:id="rId44"/>
    <p:sldId id="301" r:id="rId45"/>
    <p:sldId id="303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4" r:id="rId56"/>
    <p:sldId id="345" r:id="rId57"/>
    <p:sldId id="306" r:id="rId58"/>
    <p:sldId id="364" r:id="rId59"/>
    <p:sldId id="307" r:id="rId60"/>
    <p:sldId id="309" r:id="rId61"/>
    <p:sldId id="376" r:id="rId62"/>
    <p:sldId id="375" r:id="rId63"/>
    <p:sldId id="377" r:id="rId64"/>
    <p:sldId id="378" r:id="rId65"/>
    <p:sldId id="373" r:id="rId66"/>
    <p:sldId id="374" r:id="rId67"/>
    <p:sldId id="363" r:id="rId68"/>
    <p:sldId id="308" r:id="rId69"/>
    <p:sldId id="310" r:id="rId70"/>
    <p:sldId id="311" r:id="rId71"/>
    <p:sldId id="312" r:id="rId72"/>
    <p:sldId id="313" r:id="rId73"/>
    <p:sldId id="321" r:id="rId74"/>
    <p:sldId id="323" r:id="rId75"/>
    <p:sldId id="387" r:id="rId76"/>
    <p:sldId id="388" r:id="rId77"/>
    <p:sldId id="325" r:id="rId78"/>
    <p:sldId id="389" r:id="rId79"/>
    <p:sldId id="390" r:id="rId80"/>
    <p:sldId id="391" r:id="rId81"/>
    <p:sldId id="393" r:id="rId82"/>
    <p:sldId id="392" r:id="rId83"/>
    <p:sldId id="394" r:id="rId84"/>
    <p:sldId id="398" r:id="rId85"/>
    <p:sldId id="395" r:id="rId86"/>
    <p:sldId id="397" r:id="rId87"/>
    <p:sldId id="399" r:id="rId88"/>
    <p:sldId id="400" r:id="rId89"/>
    <p:sldId id="401" r:id="rId90"/>
    <p:sldId id="402" r:id="rId91"/>
    <p:sldId id="403" r:id="rId92"/>
    <p:sldId id="408" r:id="rId93"/>
    <p:sldId id="409" r:id="rId94"/>
    <p:sldId id="261" r:id="rId95"/>
  </p:sldIdLst>
  <p:sldSz cx="12192000" cy="6858000"/>
  <p:notesSz cx="6858000" cy="9144000"/>
  <p:embeddedFontLst>
    <p:embeddedFont>
      <p:font typeface="Geo"/>
      <p:regular r:id="rId97"/>
      <p:italic r:id="rId98"/>
    </p:embeddedFont>
    <p:embeddedFont>
      <p:font typeface="Calibri" pitchFamily="34" charset="0"/>
      <p:regular r:id="rId99"/>
      <p:bold r:id="rId100"/>
      <p:italic r:id="rId101"/>
      <p:boldItalic r:id="rId102"/>
    </p:embeddedFont>
    <p:embeddedFont>
      <p:font typeface="Consolas" pitchFamily="49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63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6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3485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64564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58d09adf8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758d09adf8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69161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58d09adf8_0_1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758d09adf8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3923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58d09adf8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758d09adf8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691616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58d09adf8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758d09adf8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73253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58d09adf8_2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58d09adf8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733138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8d09adf8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758d09adf8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99011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58d09adf8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758d09adf8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17409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b9f03a0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6b9f03a0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530504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58d09adf8_2_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758d09adf8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239909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b9f03a07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6b9f03a0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25218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58d09adf8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758d09adf8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675071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58d09adf8_2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758d09adf8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792905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758d09adf8_2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758d09adf8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75534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b9f03a0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6b9f03a0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393752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b9f03a07b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6b9f03a07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639128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b9f03a07b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6b9f03a07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329332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b9f03a07b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g6b9f03a07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72974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b9f03a07b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6b9f03a0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88749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b9f03a07b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g6b9f03a0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337711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58d09adf8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758d09adf8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533549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58d09adf8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758d09adf8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7329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58d09adf8_2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758d09adf8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115089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58d09adf8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758d09adf8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519203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58d09adf8_2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758d09adf8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763060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58d09adf8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758d09adf8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904089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58d09adf8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758d09adf8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815518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58d09adf8_2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758d09adf8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608776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58d09adf8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758d09adf8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809639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58d09adf8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758d09adf8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270245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58d09adf8_2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758d09adf8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194314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8d09adf8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758d09adf8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5755442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8d09adf8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758d09adf8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57554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8d09adf8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58d09adf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527953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58d09adf8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758d09adf8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2336417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8d09adf8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758d09adf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6028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8d09adf8_0_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58d09adf8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145053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8d09adf8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758d09adf8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93482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8d09adf8_0_1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758d09adf8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247312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58d09adf8_0_1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758d09adf8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169617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58d09adf8_0_1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758d09adf8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17039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  <a:defRPr sz="60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3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lko tytuł">
  <p:cSld name="1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/>
          <p:nvPr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>
            <a:spLocks noGrp="1"/>
          </p:cNvSpPr>
          <p:nvPr>
            <p:ph type="pic" idx="2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3"/>
          </p:nvPr>
        </p:nvSpPr>
        <p:spPr>
          <a:xfrm>
            <a:off x="2328289" y="392358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>
            <a:spLocks noGrp="1"/>
          </p:cNvSpPr>
          <p:nvPr>
            <p:ph type="pic" idx="4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5"/>
          </p:nvPr>
        </p:nvSpPr>
        <p:spPr>
          <a:xfrm>
            <a:off x="7957293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2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>
            <a:spLocks noGrp="1"/>
          </p:cNvSpPr>
          <p:nvPr>
            <p:ph type="pic" idx="7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body" idx="8"/>
          </p:nvPr>
        </p:nvSpPr>
        <p:spPr>
          <a:xfrm>
            <a:off x="7957293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ylko tytuł">
  <p:cSld name="2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593725" y="4465638"/>
            <a:ext cx="11118850" cy="161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 b="0" i="0">
                <a:solidFill>
                  <a:srgbClr val="51515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ylko tytuł">
  <p:cSld name="3_Tylko tytu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3586399" y="1034019"/>
            <a:ext cx="5024201" cy="67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"/>
              <a:buNone/>
              <a:defRPr sz="4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593725" y="4465638"/>
            <a:ext cx="11118850" cy="161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 b="0" i="0">
                <a:solidFill>
                  <a:srgbClr val="51515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>
  <p:cSld name="Pusty">
    <p:bg>
      <p:bgPr>
        <a:solidFill>
          <a:srgbClr val="F5F5F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4" name="Google Shape;144;p15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739775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5"/>
          </p:nvPr>
        </p:nvSpPr>
        <p:spPr>
          <a:xfrm>
            <a:off x="4622800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6"/>
          </p:nvPr>
        </p:nvSpPr>
        <p:spPr>
          <a:xfrm>
            <a:off x="8509000" y="3910013"/>
            <a:ext cx="2946400" cy="154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  <a:defRPr sz="20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Tytuł i zawartość">
    <p:bg>
      <p:bgPr>
        <a:solidFill>
          <a:srgbClr val="F5F5F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4202349"/>
            <a:ext cx="10515600" cy="20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3"/>
          </p:nvPr>
        </p:nvSpPr>
        <p:spPr>
          <a:xfrm>
            <a:off x="4649924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800"/>
              <a:buNone/>
              <a:defRPr>
                <a:solidFill>
                  <a:srgbClr val="77597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>
            <a:spLocks noGrp="1"/>
          </p:cNvSpPr>
          <p:nvPr>
            <p:ph type="body" idx="4"/>
          </p:nvPr>
        </p:nvSpPr>
        <p:spPr>
          <a:xfrm>
            <a:off x="4649788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tuł i zawartość">
  <p:cSld name="1_Tytuł i zawartość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8200" y="4202349"/>
            <a:ext cx="10515600" cy="207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" name="Google Shape;41;p4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3"/>
          </p:nvPr>
        </p:nvSpPr>
        <p:spPr>
          <a:xfrm>
            <a:off x="4649924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9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>
            <a:spLocks noGrp="1"/>
          </p:cNvSpPr>
          <p:nvPr>
            <p:ph type="body" idx="4"/>
          </p:nvPr>
        </p:nvSpPr>
        <p:spPr>
          <a:xfrm>
            <a:off x="4649788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  <a:defRPr sz="60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5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>
  <p:cSld name="Dwa elementy zawartośc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6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 b="0" i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wa elementy zawartości">
  <p:cSld name="1_Dwa elementy zawartości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" y="1232337"/>
            <a:ext cx="12191999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5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>
            <a:spLocks noGrp="1"/>
          </p:cNvSpPr>
          <p:nvPr>
            <p:ph type="pic" idx="2"/>
          </p:nvPr>
        </p:nvSpPr>
        <p:spPr>
          <a:xfrm>
            <a:off x="7252485" y="2626468"/>
            <a:ext cx="4331503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3405" y="16904"/>
            <a:ext cx="1916349" cy="90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ównanie">
  <p:cSld name="1_Porównani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  <a:defRPr sz="3200" b="1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400"/>
              <a:buNone/>
              <a:defRPr sz="2400" b="1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0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1800"/>
              <a:buChar char="•"/>
              <a:defRPr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SzPts val="2400"/>
              <a:buNone/>
              <a:defRPr sz="2400" b="1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None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ts val="2400"/>
              <a:buChar char="•"/>
              <a:defRPr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3405" y="16904"/>
            <a:ext cx="1916349" cy="90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bg>
      <p:bgPr>
        <a:solidFill>
          <a:srgbClr val="F5F5F5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"/>
          <p:cNvSpPr/>
          <p:nvPr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311286" y="1281002"/>
            <a:ext cx="4460739" cy="77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"/>
              <a:buNone/>
              <a:defRPr sz="32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>
            <a:spLocks noGrp="1"/>
          </p:cNvSpPr>
          <p:nvPr>
            <p:ph type="pic" idx="2"/>
          </p:nvPr>
        </p:nvSpPr>
        <p:spPr>
          <a:xfrm>
            <a:off x="5183188" y="0"/>
            <a:ext cx="70088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9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  <a:defRPr b="0" i="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8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jbuzFr-W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mvnrepository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maven.apache.org/guides/getting-started/maven-in-five-minute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vnrepository.com/artifact/org.projectlombok/lombok/1.18.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z.ogan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10/docs/api/java/lang/Object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edu.pjwstk.edu.pl/wyklady/poj/scb/Kolekcje/Kolekcje.html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"/>
              <a:buNone/>
            </a:pPr>
            <a:r>
              <a:rPr lang="pl-PL" dirty="0"/>
              <a:t>Java </a:t>
            </a:r>
            <a:r>
              <a:rPr lang="pl-PL" dirty="0" smtClean="0"/>
              <a:t>– podstawy - programowanie</a:t>
            </a:r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1"/>
          </p:nvPr>
        </p:nvSpPr>
        <p:spPr>
          <a:xfrm>
            <a:off x="1524000" y="316951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l-PL" dirty="0" smtClean="0"/>
              <a:t>Powtarzamy materiał z postaw, warunkujemy wiedze z OOP i TRENUJEMY</a:t>
            </a:r>
          </a:p>
        </p:txBody>
      </p:sp>
      <p:sp>
        <p:nvSpPr>
          <p:cNvPr id="159" name="Google Shape;159;p16"/>
          <p:cNvSpPr txBox="1">
            <a:spLocks noGrp="1"/>
          </p:cNvSpPr>
          <p:nvPr>
            <p:ph type="ftr" idx="11"/>
          </p:nvPr>
        </p:nvSpPr>
        <p:spPr>
          <a:xfrm>
            <a:off x="3511826" y="6356350"/>
            <a:ext cx="53008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 smtClean="0"/>
              <a:t>Autor:Michał</a:t>
            </a:r>
            <a:r>
              <a:rPr lang="pl-PL" dirty="0" smtClean="0"/>
              <a:t> Ziółecki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7386746" cy="4223164"/>
          </a:xfrm>
        </p:spPr>
        <p:txBody>
          <a:bodyPr/>
          <a:lstStyle/>
          <a:p>
            <a:r>
              <a:rPr lang="pl-PL" sz="4800" dirty="0" smtClean="0"/>
              <a:t>git </a:t>
            </a:r>
            <a:r>
              <a:rPr lang="pl-PL" sz="4800" dirty="0" err="1" smtClean="0"/>
              <a:t>commit</a:t>
            </a:r>
            <a:r>
              <a:rPr lang="pl-PL" sz="4800" dirty="0" smtClean="0"/>
              <a:t> – –</a:t>
            </a:r>
            <a:r>
              <a:rPr lang="pl-PL" sz="4800" dirty="0" err="1" smtClean="0"/>
              <a:t>amend</a:t>
            </a:r>
            <a:r>
              <a:rPr lang="pl-PL" sz="4800" dirty="0" smtClean="0"/>
              <a:t>  </a:t>
            </a:r>
          </a:p>
          <a:p>
            <a:r>
              <a:rPr lang="pl-PL" sz="3200" dirty="0" smtClean="0"/>
              <a:t>#dalej </a:t>
            </a:r>
          </a:p>
          <a:p>
            <a:r>
              <a:rPr lang="pl-PL" sz="4800" dirty="0" smtClean="0"/>
              <a:t>-m „komentarz”</a:t>
            </a:r>
          </a:p>
          <a:p>
            <a:r>
              <a:rPr lang="pl-PL" sz="3200" dirty="0" smtClean="0"/>
              <a:t>#lub gdy dodajemy nowe pliki ale komentarz ten sam</a:t>
            </a:r>
          </a:p>
          <a:p>
            <a:r>
              <a:rPr lang="pl-PL" sz="4800" dirty="0" smtClean="0"/>
              <a:t>--</a:t>
            </a:r>
            <a:r>
              <a:rPr lang="pl-PL" sz="4800" dirty="0" err="1" smtClean="0"/>
              <a:t>no-edit</a:t>
            </a:r>
            <a:r>
              <a:rPr lang="pl-PL" sz="4800" dirty="0" smtClean="0"/>
              <a:t> </a:t>
            </a:r>
          </a:p>
          <a:p>
            <a:endParaRPr lang="pl-PL" sz="4800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5883261" cy="4020941"/>
          </a:xfrm>
        </p:spPr>
        <p:txBody>
          <a:bodyPr/>
          <a:lstStyle/>
          <a:p>
            <a:r>
              <a:rPr lang="pl-PL" sz="5400" dirty="0" smtClean="0"/>
              <a:t>UWAGA !</a:t>
            </a:r>
          </a:p>
          <a:p>
            <a:endParaRPr lang="pl-PL" sz="5400" dirty="0" smtClean="0"/>
          </a:p>
          <a:p>
            <a:r>
              <a:rPr lang="pl-PL" sz="7200" dirty="0" smtClean="0"/>
              <a:t>Git != </a:t>
            </a:r>
            <a:r>
              <a:rPr lang="pl-PL" sz="7200" dirty="0" err="1" smtClean="0"/>
              <a:t>GitHub</a:t>
            </a:r>
            <a:r>
              <a:rPr lang="pl-PL" sz="7200" dirty="0" smtClean="0"/>
              <a:t> </a:t>
            </a:r>
            <a:endParaRPr lang="pl-PL" sz="7200" dirty="0"/>
          </a:p>
        </p:txBody>
      </p:sp>
      <p:pic>
        <p:nvPicPr>
          <p:cNvPr id="1026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xfrm>
            <a:off x="1720641" y="1433160"/>
            <a:ext cx="2247900" cy="2246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5300555" y="1236859"/>
            <a:ext cx="4406900" cy="505457"/>
          </a:xfrm>
        </p:spPr>
        <p:txBody>
          <a:bodyPr/>
          <a:lstStyle/>
          <a:p>
            <a:r>
              <a:rPr lang="pl-PL" dirty="0" smtClean="0"/>
              <a:t>GIT – live 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5318003" y="1937727"/>
            <a:ext cx="5347065" cy="1336675"/>
          </a:xfrm>
        </p:spPr>
        <p:txBody>
          <a:bodyPr/>
          <a:lstStyle/>
          <a:p>
            <a:r>
              <a:rPr lang="pl-PL" dirty="0" smtClean="0"/>
              <a:t>- Kilka przykładów live z wykorzystaniem komend.</a:t>
            </a:r>
            <a:endParaRPr lang="pl-PL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622" y="3394108"/>
            <a:ext cx="6016748" cy="306457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32338" y="858788"/>
            <a:ext cx="6023938" cy="5761819"/>
          </a:xfrm>
        </p:spPr>
        <p:txBody>
          <a:bodyPr/>
          <a:lstStyle/>
          <a:p>
            <a:pPr marL="742950" indent="-514350">
              <a:buFont typeface="+mj-lt"/>
              <a:buAutoNum type="arabicPeriod"/>
            </a:pPr>
            <a:r>
              <a:rPr lang="pl-PL" dirty="0" smtClean="0"/>
              <a:t>Utwórz projekt na </a:t>
            </a:r>
            <a:r>
              <a:rPr lang="pl-PL" dirty="0" err="1" smtClean="0"/>
              <a:t>GitHub</a:t>
            </a:r>
            <a:endParaRPr lang="pl-PL" dirty="0" smtClean="0"/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Sklonuj projekt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Utwórz plik 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Dodaj dośledzonych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Wprowadź zmianę w pliku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Spraw różnice (</a:t>
            </a:r>
            <a:r>
              <a:rPr lang="pl-PL" dirty="0" err="1" smtClean="0"/>
              <a:t>diff</a:t>
            </a:r>
            <a:r>
              <a:rPr lang="pl-PL" dirty="0" smtClean="0"/>
              <a:t>)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Dodaj plik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Dodaj komentarz zmiany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Utwórz gałąź i przejdź do punktu 1.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Przełącz się do starej gałęzi</a:t>
            </a:r>
          </a:p>
          <a:p>
            <a:pPr marL="742950" indent="-514350">
              <a:buFont typeface="+mj-lt"/>
              <a:buAutoNum type="arabicPeriod"/>
            </a:pPr>
            <a:r>
              <a:rPr lang="pl-PL" dirty="0" smtClean="0"/>
              <a:t>Zrób scalenie</a:t>
            </a:r>
            <a:endParaRPr lang="pl-PL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 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970591" y="2722759"/>
            <a:ext cx="5962391" cy="2306441"/>
          </a:xfrm>
        </p:spPr>
        <p:txBody>
          <a:bodyPr/>
          <a:lstStyle/>
          <a:p>
            <a:r>
              <a:rPr lang="pl-PL" sz="4800" dirty="0" smtClean="0"/>
              <a:t>Czym jest Maven?</a:t>
            </a:r>
            <a:endParaRPr lang="pl-PL" sz="4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/>
              <a:t>Maven</a:t>
            </a:r>
            <a:endParaRPr/>
          </a:p>
        </p:txBody>
      </p:sp>
      <p:sp>
        <p:nvSpPr>
          <p:cNvPr id="610" name="Google Shape;610;p78"/>
          <p:cNvSpPr txBox="1">
            <a:spLocks noGrp="1"/>
          </p:cNvSpPr>
          <p:nvPr>
            <p:ph type="body" idx="1"/>
          </p:nvPr>
        </p:nvSpPr>
        <p:spPr>
          <a:xfrm>
            <a:off x="442925" y="963000"/>
            <a:ext cx="115395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Apache </a:t>
            </a:r>
            <a:r>
              <a:rPr lang="pl-PL" sz="2400" b="1"/>
              <a:t>Maven </a:t>
            </a:r>
            <a:r>
              <a:rPr lang="pl-PL" sz="2400"/>
              <a:t>- narzędzie automatyzujące budowę oprogramowania na platformę Java. 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Poszczególne funkcje Mavena realizowane są poprzez </a:t>
            </a:r>
            <a:r>
              <a:rPr lang="pl-PL" sz="2400" b="1"/>
              <a:t>wtyczki</a:t>
            </a:r>
            <a:r>
              <a:rPr lang="pl-PL" sz="2400"/>
              <a:t>, które są automatycznie pobierane przy ich pierwszym wykorzystaniu. 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Plik określający sposób budowy aplikacji nosi nazwę </a:t>
            </a:r>
            <a:r>
              <a:rPr lang="pl-PL" sz="2400" b="1"/>
              <a:t>POM</a:t>
            </a:r>
            <a:r>
              <a:rPr lang="pl-PL" sz="2400"/>
              <a:t>-u</a:t>
            </a:r>
            <a:r>
              <a:rPr lang="pl-PL" sz="2400" b="1"/>
              <a:t> </a:t>
            </a:r>
            <a:r>
              <a:rPr lang="pl-PL" sz="2400"/>
              <a:t>(ang. Project Object Model).</a:t>
            </a:r>
            <a:endParaRPr sz="2400"/>
          </a:p>
        </p:txBody>
      </p:sp>
      <p:sp>
        <p:nvSpPr>
          <p:cNvPr id="611" name="Google Shape;611;p7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Baranowski, żródło: </a:t>
            </a:r>
            <a:r>
              <a:rPr lang="pl-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https://www.youtube.com/watch?v=AjbuzFr-WPg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612" name="Google Shape;612;p78"/>
          <p:cNvPicPr preferRelativeResize="0"/>
          <p:nvPr/>
        </p:nvPicPr>
        <p:blipFill rotWithShape="1">
          <a:blip r:embed="rId4">
            <a:alphaModFix/>
          </a:blip>
          <a:srcRect t="15383"/>
          <a:stretch/>
        </p:blipFill>
        <p:spPr>
          <a:xfrm>
            <a:off x="2077850" y="2644400"/>
            <a:ext cx="7506154" cy="3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Maven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110762" y="1969103"/>
            <a:ext cx="10515600" cy="2075066"/>
          </a:xfrm>
        </p:spPr>
        <p:txBody>
          <a:bodyPr/>
          <a:lstStyle/>
          <a:p>
            <a:r>
              <a:rPr lang="pl-PL" dirty="0" smtClean="0"/>
              <a:t>Jeśli utworzony projekt oznaczyliście jako projekt budowany przez Maven to: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345223" y="1043427"/>
            <a:ext cx="8229599" cy="987595"/>
          </a:xfrm>
        </p:spPr>
        <p:txBody>
          <a:bodyPr/>
          <a:lstStyle/>
          <a:p>
            <a:r>
              <a:rPr lang="pl-PL" sz="4000" dirty="0" smtClean="0"/>
              <a:t>Gdzie leży plik POM?</a:t>
            </a:r>
            <a:endParaRPr lang="pl-PL" sz="40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1645" y="3357196"/>
            <a:ext cx="34766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Konstrukcja </a:t>
            </a:r>
            <a:r>
              <a:rPr lang="pl-PL" dirty="0" err="1" smtClean="0"/>
              <a:t>pom.xml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11823" y="4439741"/>
            <a:ext cx="10515600" cy="2075066"/>
          </a:xfrm>
        </p:spPr>
        <p:txBody>
          <a:bodyPr/>
          <a:lstStyle/>
          <a:p>
            <a:r>
              <a:rPr lang="pl-PL" dirty="0" smtClean="0"/>
              <a:t>Ten obszar pozwala pobierać dane/biblioteki z serwera (repozytorium) </a:t>
            </a:r>
            <a:r>
              <a:rPr lang="pl-PL" dirty="0" err="1" smtClean="0"/>
              <a:t>Mavena</a:t>
            </a:r>
            <a:r>
              <a:rPr lang="pl-PL" dirty="0" smtClean="0"/>
              <a:t>:</a:t>
            </a:r>
          </a:p>
          <a:p>
            <a:r>
              <a:rPr lang="pl-PL" dirty="0" smtClean="0">
                <a:hlinkClick r:id="rId2"/>
              </a:rPr>
              <a:t>https://mvnrepository.com/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5496399" cy="521603"/>
          </a:xfrm>
        </p:spPr>
        <p:txBody>
          <a:bodyPr/>
          <a:lstStyle/>
          <a:p>
            <a:r>
              <a:rPr lang="pl-PL" dirty="0" smtClean="0"/>
              <a:t>Jaką ma konstrukcję plik POM?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4649788" y="2368550"/>
            <a:ext cx="7378089" cy="1336675"/>
          </a:xfrm>
        </p:spPr>
        <p:txBody>
          <a:bodyPr/>
          <a:lstStyle/>
          <a:p>
            <a:r>
              <a:rPr lang="pl-PL" dirty="0" smtClean="0"/>
              <a:t>Posiada format XML.</a:t>
            </a:r>
          </a:p>
          <a:p>
            <a:r>
              <a:rPr lang="pl-PL" dirty="0" smtClean="0"/>
              <a:t>Ma ustaloną konstrukcję ale na początku skupcie się tylko na :</a:t>
            </a:r>
          </a:p>
          <a:p>
            <a:r>
              <a:rPr lang="pl-PL" dirty="0" smtClean="0"/>
              <a:t>&lt;</a:t>
            </a:r>
            <a:r>
              <a:rPr lang="pl-PL" dirty="0" err="1" smtClean="0"/>
              <a:t>dependencies</a:t>
            </a:r>
            <a:r>
              <a:rPr lang="pl-PL" dirty="0" smtClean="0"/>
              <a:t>&gt; &lt;/</a:t>
            </a:r>
            <a:r>
              <a:rPr lang="pl-PL" dirty="0" err="1" smtClean="0"/>
              <a:t>dependencies</a:t>
            </a:r>
            <a:r>
              <a:rPr lang="pl-PL" dirty="0" smtClean="0"/>
              <a:t>&gt;</a:t>
            </a:r>
            <a:endParaRPr lang="pl-PL" dirty="0"/>
          </a:p>
        </p:txBody>
      </p:sp>
      <p:pic>
        <p:nvPicPr>
          <p:cNvPr id="146436" name="Picture 4" descr="Java: Get Started with Apache Maven - NYC⚡️DEV -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551608"/>
            <a:ext cx="4054964" cy="2281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Gdzie trafia pobrana automatycznie przez Maven biblioteka?</a:t>
            </a:r>
            <a:endParaRPr lang="pl-PL" dirty="0"/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1685925"/>
            <a:ext cx="9593262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Maven - cykl życia</a:t>
            </a:r>
            <a:endParaRPr/>
          </a:p>
        </p:txBody>
      </p:sp>
      <p:sp>
        <p:nvSpPr>
          <p:cNvPr id="618" name="Google Shape;618;p79"/>
          <p:cNvSpPr txBox="1">
            <a:spLocks noGrp="1"/>
          </p:cNvSpPr>
          <p:nvPr>
            <p:ph type="body" idx="1"/>
          </p:nvPr>
        </p:nvSpPr>
        <p:spPr>
          <a:xfrm>
            <a:off x="442925" y="963000"/>
            <a:ext cx="115395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clean </a:t>
            </a:r>
            <a:r>
              <a:rPr lang="pl-PL" sz="2400"/>
              <a:t>- usuwa pliki powstałe w czasie budowania projektu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validate </a:t>
            </a:r>
            <a:r>
              <a:rPr lang="pl-PL" sz="2400"/>
              <a:t>- sprawdzenie, czy projekt jest poprawny i czy wszystkie niezbędne informacje zostały określone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compile </a:t>
            </a:r>
            <a:r>
              <a:rPr lang="pl-PL" sz="2400"/>
              <a:t>- kod źródłowy jest kompilowany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test </a:t>
            </a:r>
            <a:r>
              <a:rPr lang="pl-PL" sz="2400"/>
              <a:t>- przeprowadzane są testy jednostkowe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package </a:t>
            </a:r>
            <a:r>
              <a:rPr lang="pl-PL" sz="2400"/>
              <a:t>- budowana jest paczka dystrybucyjna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integration-test </a:t>
            </a:r>
            <a:r>
              <a:rPr lang="pl-PL" sz="2400"/>
              <a:t>- zbudowany projekt umieszczany jest w środowisku testowym, gdzie przeprowadzane są testy integracyjne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verify </a:t>
            </a:r>
            <a:r>
              <a:rPr lang="pl-PL" sz="2400"/>
              <a:t>- sprawdzenie, czy paczka jest poprawna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install </a:t>
            </a:r>
            <a:r>
              <a:rPr lang="pl-PL" sz="2400"/>
              <a:t>- paczka umieszczana jest w repozytorium lokalnym - może być używana przez inne projekty jako zależność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 b="1"/>
              <a:t>deploy </a:t>
            </a:r>
            <a:r>
              <a:rPr lang="pl-PL" sz="2400"/>
              <a:t>- paczka umieszczana jest w repozytorium zdalnym (opublikowana)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7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825270" y="1298405"/>
            <a:ext cx="4406900" cy="505457"/>
          </a:xfrm>
        </p:spPr>
        <p:txBody>
          <a:bodyPr/>
          <a:lstStyle/>
          <a:p>
            <a:r>
              <a:rPr lang="pl-PL" dirty="0" smtClean="0"/>
              <a:t>Plan działania: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877888" y="1972896"/>
            <a:ext cx="4406900" cy="4049835"/>
          </a:xfrm>
        </p:spPr>
        <p:txBody>
          <a:bodyPr/>
          <a:lstStyle/>
          <a:p>
            <a:pPr marL="685800" indent="-457200">
              <a:buAutoNum type="arabicPeriod"/>
            </a:pPr>
            <a:r>
              <a:rPr lang="pl-PL" dirty="0" smtClean="0"/>
              <a:t>Przypomnienie </a:t>
            </a:r>
            <a:r>
              <a:rPr lang="pl-PL" dirty="0" smtClean="0"/>
              <a:t>GIT-a</a:t>
            </a:r>
          </a:p>
          <a:p>
            <a:pPr marL="685800" indent="-457200">
              <a:buAutoNum type="arabicPeriod"/>
            </a:pPr>
            <a:r>
              <a:rPr lang="pl-PL" dirty="0" smtClean="0"/>
              <a:t>Maven - podstawy</a:t>
            </a:r>
            <a:endParaRPr lang="pl-PL" dirty="0" smtClean="0"/>
          </a:p>
          <a:p>
            <a:pPr marL="685800" indent="-457200">
              <a:buAutoNum type="arabicPeriod"/>
            </a:pPr>
            <a:r>
              <a:rPr lang="pl-PL" dirty="0" smtClean="0"/>
              <a:t>Przypomnienie przerobionych podstaw Java</a:t>
            </a:r>
          </a:p>
          <a:p>
            <a:pPr marL="685800" indent="-457200">
              <a:buAutoNum type="arabicPeriod"/>
            </a:pPr>
            <a:r>
              <a:rPr lang="pl-PL" dirty="0" smtClean="0"/>
              <a:t>Wyrażenia regularne</a:t>
            </a:r>
          </a:p>
          <a:p>
            <a:pPr marL="685800" indent="-457200">
              <a:buAutoNum type="arabicPeriod"/>
            </a:pPr>
            <a:r>
              <a:rPr lang="pl-PL" dirty="0" smtClean="0"/>
              <a:t>Data i czas</a:t>
            </a:r>
          </a:p>
          <a:p>
            <a:pPr marL="685800" indent="-457200">
              <a:buAutoNum type="arabicPeriod"/>
            </a:pPr>
            <a:r>
              <a:rPr lang="pl-PL" dirty="0" smtClean="0"/>
              <a:t>OOP czyli programowanie </a:t>
            </a:r>
            <a:r>
              <a:rPr lang="pl-PL" dirty="0" smtClean="0"/>
              <a:t>obiektowe</a:t>
            </a:r>
          </a:p>
          <a:p>
            <a:pPr marL="685800" indent="-457200">
              <a:buAutoNum type="arabicPeriod"/>
            </a:pPr>
            <a:r>
              <a:rPr lang="pl-PL" dirty="0" smtClean="0"/>
              <a:t>Kolekcje</a:t>
            </a:r>
          </a:p>
          <a:p>
            <a:pPr marL="685800" indent="-457200"/>
            <a:endParaRPr lang="pl-PL" dirty="0" smtClean="0"/>
          </a:p>
          <a:p>
            <a:pPr marL="685800" indent="-457200">
              <a:buAutoNum type="arabicPeriod"/>
            </a:pPr>
            <a:endParaRPr lang="pl-P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Maven podstawy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hlinkClick r:id="rId2"/>
              </a:rPr>
              <a:t>https://maven.apache.org/guides/getting-started/maven-in-five-minutes.html</a:t>
            </a:r>
            <a:endParaRPr lang="pl-PL" dirty="0"/>
          </a:p>
        </p:txBody>
      </p:sp>
      <p:pic>
        <p:nvPicPr>
          <p:cNvPr id="8" name="Picture 4" descr="Java: Get Started with Apache Maven - NYC⚡️DEV -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8615" y="1542815"/>
            <a:ext cx="4054964" cy="22815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Maven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380391" y="2001788"/>
            <a:ext cx="9495693" cy="2886733"/>
          </a:xfrm>
        </p:spPr>
        <p:txBody>
          <a:bodyPr/>
          <a:lstStyle/>
          <a:p>
            <a:r>
              <a:rPr lang="pl-PL" sz="4800" dirty="0" smtClean="0"/>
              <a:t>Dobra, </a:t>
            </a:r>
            <a:r>
              <a:rPr lang="pl-PL" sz="4800" dirty="0" smtClean="0"/>
              <a:t>zróbmy projekt Maven-owy</a:t>
            </a:r>
          </a:p>
          <a:p>
            <a:r>
              <a:rPr lang="pl-PL" sz="4800" dirty="0" smtClean="0">
                <a:sym typeface="Wingdings" pitchFamily="2" charset="2"/>
              </a:rPr>
              <a:t>						</a:t>
            </a:r>
            <a:endParaRPr lang="pl-PL" sz="4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Projekt – Maven – </a:t>
            </a:r>
            <a:r>
              <a:rPr lang="pl-PL" dirty="0" err="1" smtClean="0"/>
              <a:t>IntelliJ</a:t>
            </a:r>
            <a:r>
              <a:rPr lang="pl-PL" dirty="0" smtClean="0"/>
              <a:t> IDEA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708" y="1086217"/>
            <a:ext cx="5396645" cy="272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631" y="4056185"/>
            <a:ext cx="45815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1575" y="5456727"/>
            <a:ext cx="32194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98310" y="1590675"/>
            <a:ext cx="31718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działa </a:t>
            </a:r>
            <a:r>
              <a:rPr lang="pl-PL" dirty="0" err="1" smtClean="0"/>
              <a:t>dependencies</a:t>
            </a:r>
            <a:r>
              <a:rPr lang="pl-PL" dirty="0" smtClean="0"/>
              <a:t>?</a:t>
            </a:r>
            <a:endParaRPr lang="pl-PL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082" y="1440473"/>
            <a:ext cx="4752837" cy="256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2357" y="1467949"/>
            <a:ext cx="6411912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Maven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94239" y="2742826"/>
            <a:ext cx="10515600" cy="2075066"/>
          </a:xfrm>
        </p:spPr>
        <p:txBody>
          <a:bodyPr/>
          <a:lstStyle/>
          <a:p>
            <a:pPr>
              <a:buFontTx/>
              <a:buChar char="-"/>
            </a:pPr>
            <a:r>
              <a:rPr lang="pl-PL" dirty="0" err="1" smtClean="0"/>
              <a:t>Intellij</a:t>
            </a:r>
            <a:r>
              <a:rPr lang="pl-PL" dirty="0" smtClean="0"/>
              <a:t> potrafi dodawać zależności do pliku </a:t>
            </a:r>
            <a:r>
              <a:rPr lang="pl-PL" dirty="0" err="1" smtClean="0"/>
              <a:t>pom.xml</a:t>
            </a:r>
            <a:r>
              <a:rPr lang="pl-PL" dirty="0" smtClean="0"/>
              <a:t> automatycznie podczas pisania kodu.</a:t>
            </a:r>
          </a:p>
          <a:p>
            <a:pPr>
              <a:buFontTx/>
              <a:buChar char="-"/>
            </a:pPr>
            <a:r>
              <a:rPr lang="pl-PL" dirty="0" smtClean="0"/>
              <a:t>Natomiast raz zróbmy to ręcznie, dzięki temu gdy automat sobie nie poradzi będziecie wiedzieć jak to dodać </a:t>
            </a:r>
            <a:r>
              <a:rPr lang="pl-PL" dirty="0" smtClean="0">
                <a:sym typeface="Wingdings" pitchFamily="2" charset="2"/>
              </a:rPr>
              <a:t></a:t>
            </a:r>
            <a:r>
              <a:rPr lang="pl-PL" dirty="0" smtClean="0"/>
              <a:t> </a:t>
            </a:r>
          </a:p>
          <a:p>
            <a:pPr>
              <a:buFontTx/>
              <a:buChar char="-"/>
            </a:pPr>
            <a:r>
              <a:rPr lang="pl-PL" dirty="0" smtClean="0">
                <a:hlinkClick r:id="rId2"/>
              </a:rPr>
              <a:t>https://mvnrepository.com/artifact/org.projectlombok/lombok/1.18.12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798892" y="1166521"/>
            <a:ext cx="6173407" cy="1998710"/>
          </a:xfrm>
        </p:spPr>
        <p:txBody>
          <a:bodyPr/>
          <a:lstStyle/>
          <a:p>
            <a:r>
              <a:rPr lang="pl-PL" sz="4400" dirty="0" smtClean="0"/>
              <a:t>Dodajmy Lombok do zależności Maven-a</a:t>
            </a:r>
            <a:endParaRPr lang="pl-PL" sz="4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Maven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71" y="1365006"/>
            <a:ext cx="8059738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057" y="5113826"/>
            <a:ext cx="32861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6569062" cy="1937164"/>
          </a:xfrm>
        </p:spPr>
        <p:txBody>
          <a:bodyPr/>
          <a:lstStyle/>
          <a:p>
            <a:r>
              <a:rPr lang="pl-PL" sz="6000" dirty="0" smtClean="0"/>
              <a:t>Powtarzamy podstawy Java</a:t>
            </a:r>
          </a:p>
          <a:p>
            <a:endParaRPr lang="pl-PL" dirty="0"/>
          </a:p>
        </p:txBody>
      </p:sp>
      <p:pic>
        <p:nvPicPr>
          <p:cNvPr id="216066" name="Picture 2" descr="Java od Oracle i problem uruchamiania aplikacji | iMagazine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l="24982" r="24982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/>
              <a:t>Jak działa </a:t>
            </a:r>
            <a:r>
              <a:rPr lang="pl-PL" dirty="0" smtClean="0"/>
              <a:t>Java? - powtórka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ftr" idx="11"/>
          </p:nvPr>
        </p:nvSpPr>
        <p:spPr>
          <a:xfrm>
            <a:off x="3392557" y="6356350"/>
            <a:ext cx="577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887205" cy="427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 smtClean="0"/>
              <a:t>Pytania ogólne - ciekawostki</a:t>
            </a:r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838200" y="1373427"/>
            <a:ext cx="105156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pl-PL" sz="2400" dirty="0" smtClean="0">
                <a:solidFill>
                  <a:schemeClr val="dk1"/>
                </a:solidFill>
              </a:rPr>
              <a:t>Co </a:t>
            </a:r>
            <a:r>
              <a:rPr lang="pl-PL" sz="2400" dirty="0">
                <a:solidFill>
                  <a:schemeClr val="dk1"/>
                </a:solidFill>
              </a:rPr>
              <a:t>robi kompilator?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pl-PL" sz="2400" dirty="0">
                <a:solidFill>
                  <a:schemeClr val="dk1"/>
                </a:solidFill>
              </a:rPr>
              <a:t>Co to jest kod bajtowy (</a:t>
            </a:r>
            <a:r>
              <a:rPr lang="pl-PL" sz="2400" dirty="0" err="1">
                <a:solidFill>
                  <a:schemeClr val="dk1"/>
                </a:solidFill>
              </a:rPr>
              <a:t>Bytecode</a:t>
            </a:r>
            <a:r>
              <a:rPr lang="pl-PL" sz="2400" dirty="0">
                <a:solidFill>
                  <a:schemeClr val="dk1"/>
                </a:solidFill>
              </a:rPr>
              <a:t>)?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pl-PL" sz="2400" dirty="0">
                <a:solidFill>
                  <a:schemeClr val="dk1"/>
                </a:solidFill>
              </a:rPr>
              <a:t>Czy kompilator Java jest częścią systemu operacyjnego?</a:t>
            </a:r>
            <a:endParaRPr sz="240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l-PL" sz="2400" dirty="0">
                <a:solidFill>
                  <a:schemeClr val="dk1"/>
                </a:solidFill>
              </a:rPr>
              <a:t>Co to jest JVM?</a:t>
            </a:r>
            <a:endParaRPr sz="240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l-PL" sz="2400" dirty="0" smtClean="0">
                <a:solidFill>
                  <a:schemeClr val="dk1"/>
                </a:solidFill>
              </a:rPr>
              <a:t>Co </a:t>
            </a:r>
            <a:r>
              <a:rPr lang="pl-PL" sz="2400" dirty="0">
                <a:solidFill>
                  <a:schemeClr val="dk1"/>
                </a:solidFill>
              </a:rPr>
              <a:t>to jest IDE i do czego się go wykorzystuje?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Java – typy danych</a:t>
            </a: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165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  <a:p>
            <a:pPr marL="571500" lvl="0" indent="-3429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pl-PL"/>
              <a:t>Typy danych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zmienne, stałe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6111861" cy="1541510"/>
          </a:xfrm>
        </p:spPr>
        <p:txBody>
          <a:bodyPr/>
          <a:lstStyle/>
          <a:p>
            <a:r>
              <a:rPr lang="pl-PL" sz="6000" dirty="0" smtClean="0"/>
              <a:t>Powtarzamy GIT-a</a:t>
            </a:r>
            <a:endParaRPr lang="pl-PL" sz="6000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Zmienne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128600" y="4524600"/>
            <a:ext cx="11239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b="1"/>
              <a:t>Deklaracja </a:t>
            </a:r>
            <a:r>
              <a:rPr lang="pl-PL"/>
              <a:t>- określamy typ i nazwę zmiennej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b="1"/>
              <a:t>Inicjalizacja </a:t>
            </a:r>
            <a:r>
              <a:rPr lang="pl-PL"/>
              <a:t>- nadanie wartości zmiennej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6796839" y="3965019"/>
            <a:ext cx="51921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800"/>
              <a:buFont typeface="Consolas"/>
              <a:buNone/>
            </a:pPr>
            <a:r>
              <a:rPr lang="pl-PL" sz="1800" b="1" i="0" u="none" strike="noStrike" cap="none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-PL" sz="1800" b="1" i="0" u="none" strike="noStrike" cap="none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Zmienne{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lang="pl-PL" sz="1800" b="1" i="0" u="none" strike="noStrike" cap="none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-PL" sz="1800" b="1" i="0" u="none" strike="noStrike" cap="none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l-PL" sz="1800" b="1" i="0" u="none" strike="noStrike" cap="none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main(</a:t>
            </a:r>
            <a:r>
              <a:rPr lang="pl-PL" sz="18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pl-PL" sz="18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pl-PL" sz="1800" b="1" i="0" u="none" strike="noStrike" cap="none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liczba; </a:t>
            </a:r>
            <a:r>
              <a:rPr lang="pl-PL" sz="1800" b="0" i="0" u="none" strike="noStrike" cap="none" dirty="0">
                <a:solidFill>
                  <a:srgbClr val="008200"/>
                </a:solidFill>
                <a:latin typeface="Consolas"/>
                <a:ea typeface="Consolas"/>
                <a:cs typeface="Consolas"/>
                <a:sym typeface="Consolas"/>
              </a:rPr>
              <a:t>// Deklaracja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liczba = </a:t>
            </a:r>
            <a:r>
              <a:rPr lang="pl-PL" sz="1800" b="0" i="0" u="none" strike="noStrike" cap="none" dirty="0">
                <a:solidFill>
                  <a:srgbClr val="0099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pl-PL" sz="1800" b="0" i="0" u="none" strike="noStrike" cap="none" dirty="0">
                <a:solidFill>
                  <a:srgbClr val="008200"/>
                </a:solidFill>
                <a:latin typeface="Consolas"/>
                <a:ea typeface="Consolas"/>
                <a:cs typeface="Consolas"/>
                <a:sym typeface="Consolas"/>
              </a:rPr>
              <a:t>// Inicjalizacja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}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None/>
            </a:pPr>
            <a:r>
              <a:rPr lang="pl-PL" sz="1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ftr" idx="11"/>
          </p:nvPr>
        </p:nvSpPr>
        <p:spPr>
          <a:xfrm>
            <a:off x="3392557" y="6356350"/>
            <a:ext cx="577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Łukasz Ogan, </a:t>
            </a:r>
            <a:r>
              <a:rPr lang="pl-PL" u="sng">
                <a:solidFill>
                  <a:schemeClr val="hlink"/>
                </a:solidFill>
                <a:hlinkClick r:id="rId3"/>
              </a:rPr>
              <a:t>lukasz.ogan@gmail.com</a:t>
            </a:r>
            <a:r>
              <a:rPr lang="pl-PL"/>
              <a:t>, http://lukaszogan.com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938" y="1267801"/>
            <a:ext cx="8057222" cy="2706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6569062" cy="1937164"/>
          </a:xfrm>
        </p:spPr>
        <p:txBody>
          <a:bodyPr/>
          <a:lstStyle/>
          <a:p>
            <a:r>
              <a:rPr lang="pl-PL" sz="6000" dirty="0" smtClean="0"/>
              <a:t>Ile bajtów zajmuje prymitywny int?</a:t>
            </a:r>
          </a:p>
          <a:p>
            <a:endParaRPr lang="pl-PL" dirty="0"/>
          </a:p>
        </p:txBody>
      </p:sp>
      <p:pic>
        <p:nvPicPr>
          <p:cNvPr id="216066" name="Picture 2" descr="Java od Oracle i problem uruchamiania aplikacji | iMagazine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l="24982" r="24982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Typy danych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218312" y="1213771"/>
            <a:ext cx="11223300" cy="51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750"/>
              <a:buNone/>
            </a:pPr>
            <a:r>
              <a:rPr lang="pl-PL" sz="1750"/>
              <a:t>W Javie podobnie jak w innych językach wyróżniamy wiele typów danych mogących przechowywać zarówno liczby stało i zmiennoprzecinkowe, znaki, ciągi znaków oraz typ logiczny. Java posiada ścisłą kontrolę typów, czyli mówiąc prościej każdy obiekt musi mieć określony typ.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750"/>
              <a:buNone/>
            </a:pPr>
            <a:endParaRPr sz="175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byte </a:t>
            </a:r>
            <a:r>
              <a:rPr lang="pl-PL" sz="2000"/>
              <a:t>- 1 bajt - zakres od -128 do 127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short </a:t>
            </a:r>
            <a:r>
              <a:rPr lang="pl-PL" sz="2000"/>
              <a:t>- 2 bajty - zakres od -32 768 do 32 767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int </a:t>
            </a:r>
            <a:r>
              <a:rPr lang="pl-PL" sz="2000"/>
              <a:t>- 4 bajty - zakres od -2 147 483 648 do 2 147 483 647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long </a:t>
            </a:r>
            <a:r>
              <a:rPr lang="pl-PL" sz="2000"/>
              <a:t>- 8 bajtów - zakres od -2^63 do (2^63)-1 (posiadają przyrostek </a:t>
            </a:r>
            <a:r>
              <a:rPr lang="pl-PL" sz="2000" b="1"/>
              <a:t>L</a:t>
            </a:r>
            <a:r>
              <a:rPr lang="pl-PL" sz="2000"/>
              <a:t>, lub </a:t>
            </a:r>
            <a:r>
              <a:rPr lang="pl-PL" sz="2000" b="1"/>
              <a:t>l</a:t>
            </a:r>
            <a:r>
              <a:rPr lang="pl-PL" sz="2000"/>
              <a:t>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float </a:t>
            </a:r>
            <a:r>
              <a:rPr lang="pl-PL" sz="2000"/>
              <a:t>- 4 bajty - max ok 6-7 liczb po przecinku (posiadają przyrostek </a:t>
            </a:r>
            <a:r>
              <a:rPr lang="pl-PL" sz="2000" b="1"/>
              <a:t>F</a:t>
            </a:r>
            <a:r>
              <a:rPr lang="pl-PL" sz="2000"/>
              <a:t>, lub </a:t>
            </a:r>
            <a:r>
              <a:rPr lang="pl-PL" sz="2000" b="1"/>
              <a:t>f</a:t>
            </a:r>
            <a:r>
              <a:rPr lang="pl-PL" sz="2000"/>
              <a:t>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 i="1"/>
              <a:t>double </a:t>
            </a:r>
            <a:r>
              <a:rPr lang="pl-PL" sz="2000"/>
              <a:t>- 8 bajtów - max ok 15 cyfr po przecinku (posiadają przyrostek </a:t>
            </a:r>
            <a:r>
              <a:rPr lang="pl-PL" sz="2000" b="1"/>
              <a:t>D</a:t>
            </a:r>
            <a:r>
              <a:rPr lang="pl-PL" sz="2000"/>
              <a:t>, lub </a:t>
            </a:r>
            <a:r>
              <a:rPr lang="pl-PL" sz="2000" b="1"/>
              <a:t>d</a:t>
            </a:r>
            <a:r>
              <a:rPr lang="pl-PL" sz="2000"/>
              <a:t>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/>
              <a:t>char</a:t>
            </a:r>
            <a:r>
              <a:rPr lang="pl-PL" sz="2000"/>
              <a:t> – odpowiada jednemu znakowi (np. literze), może przechowywać liczby całkowite z zakresu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/>
              <a:t>od 0 do 65 535.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000"/>
              <a:buNone/>
            </a:pPr>
            <a:r>
              <a:rPr lang="pl-PL" sz="2000" b="1"/>
              <a:t>boolean</a:t>
            </a:r>
            <a:r>
              <a:rPr lang="pl-PL" sz="2000"/>
              <a:t> – wartość </a:t>
            </a:r>
            <a:r>
              <a:rPr lang="pl-PL" sz="2000" i="1"/>
              <a:t>logiczna</a:t>
            </a:r>
            <a:r>
              <a:rPr lang="pl-PL" sz="2000"/>
              <a:t>, może przyjąć jedną z wartości </a:t>
            </a:r>
            <a:r>
              <a:rPr lang="pl-PL" sz="2000" b="1"/>
              <a:t>true</a:t>
            </a:r>
            <a:r>
              <a:rPr lang="pl-PL" sz="2000"/>
              <a:t> (oznaczającą prawdę) lub </a:t>
            </a:r>
            <a:r>
              <a:rPr lang="pl-PL" sz="2000" b="1"/>
              <a:t>false</a:t>
            </a:r>
            <a:r>
              <a:rPr lang="pl-PL" sz="2000"/>
              <a:t> (oznaczającą fałsz).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750"/>
              <a:buNone/>
            </a:pPr>
            <a:endParaRPr sz="1750"/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750"/>
              <a:buNone/>
            </a:pPr>
            <a:r>
              <a:rPr lang="pl-PL" sz="1750"/>
              <a:t/>
            </a:r>
            <a:br>
              <a:rPr lang="pl-PL" sz="1750"/>
            </a:br>
            <a:endParaRPr sz="1750"/>
          </a:p>
        </p:txBody>
      </p:sp>
      <p:sp>
        <p:nvSpPr>
          <p:cNvPr id="294" name="Google Shape;294;p35"/>
          <p:cNvSpPr txBox="1">
            <a:spLocks noGrp="1"/>
          </p:cNvSpPr>
          <p:nvPr>
            <p:ph type="ftr" idx="11"/>
          </p:nvPr>
        </p:nvSpPr>
        <p:spPr>
          <a:xfrm>
            <a:off x="3392557" y="6356350"/>
            <a:ext cx="577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Łukasz Ogan, </a:t>
            </a:r>
            <a:r>
              <a:rPr lang="pl-PL" u="sng">
                <a:solidFill>
                  <a:schemeClr val="hlink"/>
                </a:solidFill>
                <a:hlinkClick r:id="rId3"/>
              </a:rPr>
              <a:t>lukasz.ogan@gmail.com</a:t>
            </a:r>
            <a:r>
              <a:rPr lang="pl-PL"/>
              <a:t>, http://lukaszogan.com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prymitywny i obiektowy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21069" y="1755605"/>
            <a:ext cx="9100039" cy="926049"/>
          </a:xfrm>
        </p:spPr>
        <p:txBody>
          <a:bodyPr/>
          <a:lstStyle/>
          <a:p>
            <a:r>
              <a:rPr lang="pl-PL" sz="4000" dirty="0" smtClean="0"/>
              <a:t>Jaka jest różnica między typem prymitywnym a obiektowym?</a:t>
            </a:r>
            <a:endParaRPr lang="pl-PL" sz="40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1625235" y="3406042"/>
            <a:ext cx="4406900" cy="1336675"/>
          </a:xfrm>
        </p:spPr>
        <p:txBody>
          <a:bodyPr/>
          <a:lstStyle/>
          <a:p>
            <a:r>
              <a:rPr lang="pl-PL" sz="3600" dirty="0" smtClean="0"/>
              <a:t>int a;</a:t>
            </a:r>
          </a:p>
          <a:p>
            <a:r>
              <a:rPr lang="pl-PL" sz="3600" dirty="0" err="1" smtClean="0"/>
              <a:t>Integer</a:t>
            </a:r>
            <a:r>
              <a:rPr lang="pl-PL" sz="3600" dirty="0" smtClean="0"/>
              <a:t> a;</a:t>
            </a:r>
            <a:endParaRPr lang="pl-PL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prymitywny i obiektowy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21069" y="1755605"/>
            <a:ext cx="9108831" cy="1690980"/>
          </a:xfrm>
        </p:spPr>
        <p:txBody>
          <a:bodyPr/>
          <a:lstStyle/>
          <a:p>
            <a:r>
              <a:rPr lang="pl-PL" sz="4000" dirty="0" smtClean="0"/>
              <a:t>Jaka jest różnica między </a:t>
            </a:r>
            <a:r>
              <a:rPr lang="pl-PL" sz="4000" dirty="0" err="1" smtClean="0"/>
              <a:t>pre</a:t>
            </a:r>
            <a:r>
              <a:rPr lang="pl-PL" sz="4000" dirty="0" smtClean="0"/>
              <a:t> i post inkrementacją?</a:t>
            </a:r>
            <a:endParaRPr lang="pl-PL" sz="40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1625235" y="3406042"/>
            <a:ext cx="4406900" cy="1336675"/>
          </a:xfrm>
        </p:spPr>
        <p:txBody>
          <a:bodyPr/>
          <a:lstStyle/>
          <a:p>
            <a:r>
              <a:rPr lang="pl-PL" sz="3600" dirty="0" smtClean="0"/>
              <a:t>++a;</a:t>
            </a:r>
          </a:p>
          <a:p>
            <a:r>
              <a:rPr lang="pl-PL" sz="3600" dirty="0" smtClean="0"/>
              <a:t>a++;</a:t>
            </a:r>
            <a:endParaRPr lang="pl-PL" sz="3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Operatory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ftr" idx="11"/>
          </p:nvPr>
        </p:nvSpPr>
        <p:spPr>
          <a:xfrm>
            <a:off x="3392557" y="6356350"/>
            <a:ext cx="577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474802" cy="5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– podpucha rekrutacyjna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29861" y="1166520"/>
            <a:ext cx="9108831" cy="1690980"/>
          </a:xfrm>
        </p:spPr>
        <p:txBody>
          <a:bodyPr/>
          <a:lstStyle/>
          <a:p>
            <a:r>
              <a:rPr lang="pl-PL" sz="4000" dirty="0" smtClean="0"/>
              <a:t>Instrukcja warunkowa </a:t>
            </a:r>
            <a:r>
              <a:rPr lang="pl-PL" sz="4000" dirty="0" err="1" smtClean="0"/>
              <a:t>switch</a:t>
            </a:r>
            <a:r>
              <a:rPr lang="pl-PL" sz="4000" dirty="0" smtClean="0"/>
              <a:t>()</a:t>
            </a:r>
          </a:p>
          <a:p>
            <a:r>
              <a:rPr lang="pl-PL" sz="4000" dirty="0" smtClean="0"/>
              <a:t>Co zostanie wyświetlone?</a:t>
            </a:r>
            <a:endParaRPr lang="pl-PL" sz="4000" dirty="0"/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6265" y="2832223"/>
            <a:ext cx="509587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Java – pętle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165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for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while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do-while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prymitywny i obiektowy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21069" y="1755605"/>
            <a:ext cx="9100039" cy="1585472"/>
          </a:xfrm>
        </p:spPr>
        <p:txBody>
          <a:bodyPr/>
          <a:lstStyle/>
          <a:p>
            <a:r>
              <a:rPr lang="pl-PL" sz="4000" dirty="0" smtClean="0"/>
              <a:t>Jaka jest różnica między pętlą </a:t>
            </a:r>
            <a:r>
              <a:rPr lang="pl-PL" sz="4000" dirty="0" err="1" smtClean="0"/>
              <a:t>while</a:t>
            </a:r>
            <a:r>
              <a:rPr lang="pl-PL" sz="4000" dirty="0" smtClean="0"/>
              <a:t> i </a:t>
            </a:r>
            <a:r>
              <a:rPr lang="pl-PL" sz="4000" dirty="0" err="1" smtClean="0"/>
              <a:t>do-while</a:t>
            </a:r>
            <a:r>
              <a:rPr lang="pl-PL" sz="4000" dirty="0" smtClean="0"/>
              <a:t>?</a:t>
            </a:r>
            <a:endParaRPr lang="pl-PL" sz="40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1625235" y="3406042"/>
            <a:ext cx="4406900" cy="1336675"/>
          </a:xfrm>
        </p:spPr>
        <p:txBody>
          <a:bodyPr/>
          <a:lstStyle/>
          <a:p>
            <a:r>
              <a:rPr lang="pl-PL" sz="3600" dirty="0" err="1" smtClean="0"/>
              <a:t>while</a:t>
            </a:r>
            <a:r>
              <a:rPr lang="pl-PL" sz="3600" dirty="0" smtClean="0"/>
              <a:t>(){}</a:t>
            </a:r>
          </a:p>
          <a:p>
            <a:r>
              <a:rPr lang="pl-PL" sz="3600" dirty="0" smtClean="0"/>
              <a:t>do {} </a:t>
            </a:r>
            <a:r>
              <a:rPr lang="pl-PL" sz="3600" dirty="0" err="1" smtClean="0"/>
              <a:t>while</a:t>
            </a:r>
            <a:r>
              <a:rPr lang="pl-PL" sz="3600" dirty="0" smtClean="0"/>
              <a:t>();</a:t>
            </a:r>
            <a:endParaRPr lang="pl-PL"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 </a:t>
            </a:r>
            <a:r>
              <a:rPr lang="pl-PL" dirty="0" err="1" smtClean="0"/>
              <a:t>vs</a:t>
            </a:r>
            <a:r>
              <a:rPr lang="pl-PL" dirty="0" smtClean="0"/>
              <a:t>. For </a:t>
            </a:r>
            <a:r>
              <a:rPr lang="pl-PL" dirty="0" err="1" smtClean="0"/>
              <a:t>each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778369" y="1755605"/>
            <a:ext cx="7772400" cy="1770110"/>
          </a:xfrm>
        </p:spPr>
        <p:txBody>
          <a:bodyPr/>
          <a:lstStyle/>
          <a:p>
            <a:r>
              <a:rPr lang="pl-PL" sz="3600" dirty="0" smtClean="0"/>
              <a:t>Różnica między pętlą for a for </a:t>
            </a:r>
            <a:r>
              <a:rPr lang="pl-PL" sz="3600" dirty="0" err="1" smtClean="0"/>
              <a:t>each</a:t>
            </a:r>
            <a:r>
              <a:rPr lang="pl-PL" sz="3600" dirty="0" smtClean="0"/>
              <a:t>?</a:t>
            </a:r>
            <a:endParaRPr lang="pl-PL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5883261" cy="505457"/>
          </a:xfrm>
        </p:spPr>
        <p:txBody>
          <a:bodyPr/>
          <a:lstStyle/>
          <a:p>
            <a:r>
              <a:rPr lang="pl-PL" sz="5400" dirty="0" smtClean="0"/>
              <a:t>Czym jest GIT?</a:t>
            </a:r>
            <a:endParaRPr lang="pl-PL" sz="5400" dirty="0"/>
          </a:p>
        </p:txBody>
      </p:sp>
      <p:pic>
        <p:nvPicPr>
          <p:cNvPr id="1026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xfrm>
            <a:off x="1720641" y="1433160"/>
            <a:ext cx="2247900" cy="2246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Pętle - for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1"/>
          </p:nvPr>
        </p:nvSpPr>
        <p:spPr>
          <a:xfrm>
            <a:off x="452425" y="3671875"/>
            <a:ext cx="11277600" cy="25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Pętla </a:t>
            </a:r>
            <a:r>
              <a:rPr lang="pl-PL" sz="2400" b="1"/>
              <a:t>for </a:t>
            </a:r>
            <a:r>
              <a:rPr lang="pl-PL" sz="2400"/>
              <a:t>pozwala na wykonanie „instrukcji do wykonania” określoną liczbę razy.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Zarówno początkowa wartość iteratora, jak i warunek zakończenia pętli może być dowolny.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Jeśli zmienną iterującą tworzymy na potrzeby danej pętli („int i = …”), to po wyjściu z pętli zmienna iterująca jest usuwana z pamięci.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Zastosowanie: operacje na zbiorach danych (tablicach, obiektach), wypisywanie wartości </a:t>
            </a:r>
            <a:endParaRPr sz="2400"/>
          </a:p>
        </p:txBody>
      </p:sp>
      <p:sp>
        <p:nvSpPr>
          <p:cNvPr id="395" name="Google Shape;395;p4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300" y="1115401"/>
            <a:ext cx="9851240" cy="24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 dirty="0"/>
              <a:t>Java – </a:t>
            </a:r>
            <a:r>
              <a:rPr lang="pl-PL" dirty="0" smtClean="0"/>
              <a:t>pętla – for </a:t>
            </a:r>
            <a:r>
              <a:rPr lang="pl-PL" dirty="0" err="1" smtClean="0"/>
              <a:t>each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73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165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pl-PL" sz="1600" dirty="0" err="1" smtClean="0"/>
              <a:t>List&lt;String</a:t>
            </a:r>
            <a:r>
              <a:rPr lang="pl-PL" sz="1600" dirty="0" smtClean="0"/>
              <a:t>&gt; </a:t>
            </a:r>
            <a:r>
              <a:rPr lang="pl-PL" sz="1600" dirty="0" err="1" smtClean="0"/>
              <a:t>listOfNames</a:t>
            </a:r>
            <a:r>
              <a:rPr lang="pl-PL" sz="1600" dirty="0" smtClean="0"/>
              <a:t>;</a:t>
            </a:r>
            <a:endParaRPr sz="1600"/>
          </a:p>
          <a:p>
            <a:pPr marL="571500" lvl="0" indent="-317500">
              <a:buChar char="•"/>
            </a:pPr>
            <a:r>
              <a:rPr lang="pl-PL" sz="1600" dirty="0" smtClean="0"/>
              <a:t>for ( </a:t>
            </a:r>
            <a:r>
              <a:rPr lang="pl-PL" sz="1600" dirty="0" err="1" smtClean="0"/>
              <a:t>String</a:t>
            </a:r>
            <a:r>
              <a:rPr lang="pl-PL" sz="1600" dirty="0" smtClean="0"/>
              <a:t> </a:t>
            </a:r>
            <a:r>
              <a:rPr lang="pl-PL" sz="1600" dirty="0" err="1" smtClean="0"/>
              <a:t>name</a:t>
            </a:r>
            <a:r>
              <a:rPr lang="pl-PL" sz="1600" dirty="0" smtClean="0"/>
              <a:t>: </a:t>
            </a:r>
            <a:r>
              <a:rPr lang="pl-PL" sz="1600" dirty="0" err="1" smtClean="0"/>
              <a:t>listOfNames</a:t>
            </a:r>
            <a:r>
              <a:rPr lang="pl-PL" sz="1600" dirty="0" smtClean="0"/>
              <a:t>){</a:t>
            </a:r>
          </a:p>
          <a:p>
            <a:pPr marL="571500" lvl="0" indent="-317500"/>
            <a:r>
              <a:rPr lang="pl-PL" sz="1600" dirty="0" smtClean="0"/>
              <a:t>// tutaj wykonujemy operacje</a:t>
            </a:r>
          </a:p>
          <a:p>
            <a:pPr marL="571500" lvl="0" indent="-317500"/>
            <a:r>
              <a:rPr lang="pl-PL" sz="1600" dirty="0" smtClean="0"/>
              <a:t>// na kolejnych obiektach</a:t>
            </a:r>
          </a:p>
          <a:p>
            <a:pPr marL="571500" lvl="0" indent="-317500"/>
            <a:r>
              <a:rPr lang="pl-PL" sz="1600" dirty="0" smtClean="0"/>
              <a:t>// z listy elementów</a:t>
            </a:r>
          </a:p>
          <a:p>
            <a:pPr marL="571500" lvl="0" indent="-317500"/>
            <a:r>
              <a:rPr lang="pl-PL" sz="1600" dirty="0" smtClean="0"/>
              <a:t>    </a:t>
            </a:r>
            <a:r>
              <a:rPr lang="pl-PL" sz="1600" dirty="0" err="1" smtClean="0"/>
              <a:t>if</a:t>
            </a:r>
            <a:r>
              <a:rPr lang="pl-PL" sz="1600" dirty="0" smtClean="0"/>
              <a:t> (</a:t>
            </a:r>
            <a:r>
              <a:rPr lang="pl-PL" sz="1600" dirty="0" err="1" smtClean="0"/>
              <a:t>name.equals</a:t>
            </a:r>
            <a:r>
              <a:rPr lang="pl-PL" sz="1600" dirty="0" smtClean="0"/>
              <a:t>(Michał)){</a:t>
            </a:r>
          </a:p>
          <a:p>
            <a:pPr marL="571500" lvl="0" indent="-317500"/>
            <a:r>
              <a:rPr lang="pl-PL" sz="1600" dirty="0" smtClean="0"/>
              <a:t>			</a:t>
            </a:r>
            <a:r>
              <a:rPr lang="pl-PL" sz="1600" dirty="0" err="1" smtClean="0"/>
              <a:t>System.out.print</a:t>
            </a:r>
            <a:r>
              <a:rPr lang="pl-PL" sz="1600" dirty="0" smtClean="0"/>
              <a:t>(„Cześć Michał");</a:t>
            </a:r>
          </a:p>
          <a:p>
            <a:pPr marL="571500" lvl="0" indent="-317500" algn="l"/>
            <a:r>
              <a:rPr lang="pl-PL" sz="1600" dirty="0" smtClean="0"/>
              <a:t>                                                       }</a:t>
            </a:r>
          </a:p>
          <a:p>
            <a:pPr marL="571500" lvl="0" indent="-317500" algn="l"/>
            <a:r>
              <a:rPr lang="pl-PL" sz="1600" dirty="0" smtClean="0"/>
              <a:t>                                                   }</a:t>
            </a:r>
            <a:endParaRPr sz="1600"/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Pętle - for-each</a:t>
            </a:r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1"/>
          </p:nvPr>
        </p:nvSpPr>
        <p:spPr>
          <a:xfrm>
            <a:off x="457200" y="4168450"/>
            <a:ext cx="11277600" cy="25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Pętla for each pozwala na wykonanie jednakowych instrukcji dla każdego elementu z danego zbioru danych. Jest to uproszczona forma pętli for(int i=0; i &lt; ….) umożliwiająca ominięcie zmiennej iterującej. 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Źródło danych musi przechowywać elementy tego samego typu (np. tablica przechowująca zmienne typu String).</a:t>
            </a:r>
            <a:endParaRPr sz="2400"/>
          </a:p>
        </p:txBody>
      </p:sp>
      <p:sp>
        <p:nvSpPr>
          <p:cNvPr id="476" name="Google Shape;476;p6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887202" cy="283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Tablice - tworzenie</a:t>
            </a:r>
            <a:endParaRPr/>
          </a:p>
        </p:txBody>
      </p:sp>
      <p:sp>
        <p:nvSpPr>
          <p:cNvPr id="461" name="Google Shape;461;p58"/>
          <p:cNvSpPr txBox="1">
            <a:spLocks noGrp="1"/>
          </p:cNvSpPr>
          <p:nvPr>
            <p:ph type="body" idx="1"/>
          </p:nvPr>
        </p:nvSpPr>
        <p:spPr>
          <a:xfrm>
            <a:off x="457200" y="1811025"/>
            <a:ext cx="11277600" cy="176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None/>
            </a:pPr>
            <a:r>
              <a:rPr lang="pl-PL" dirty="0"/>
              <a:t>Pamiętajmy, że do utworzenia tablicy potrzebny jest operator </a:t>
            </a:r>
            <a:r>
              <a:rPr lang="pl-PL" b="1" dirty="0" err="1"/>
              <a:t>new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None/>
            </a:pPr>
            <a:r>
              <a:rPr lang="pl-PL" b="1" dirty="0">
                <a:latin typeface="Consolas"/>
                <a:ea typeface="Consolas"/>
                <a:cs typeface="Consolas"/>
                <a:sym typeface="Consolas"/>
              </a:rPr>
              <a:t>int[] tablica = </a:t>
            </a:r>
            <a:r>
              <a:rPr lang="pl-PL" b="1" dirty="0" err="1"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pl-PL" b="1" dirty="0">
                <a:latin typeface="Consolas"/>
                <a:ea typeface="Consolas"/>
                <a:cs typeface="Consolas"/>
                <a:sym typeface="Consolas"/>
              </a:rPr>
              <a:t> int[100];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None/>
            </a:pPr>
            <a:endParaRPr b="1"/>
          </a:p>
          <a:p>
            <a:pPr marL="0" indent="0" algn="l"/>
            <a:r>
              <a:rPr lang="pl-PL" b="1" dirty="0" smtClean="0"/>
              <a:t>TABLICE MAJĄ INDEKS ZACZYNAJĄCY SIĘ OD ZERA</a:t>
            </a:r>
            <a:r>
              <a:rPr lang="pl-PL" b="1" dirty="0" smtClean="0"/>
              <a:t>!! Czyli komórki tablicy są od 0 do 99.</a:t>
            </a:r>
            <a:endParaRPr lang="pl-PL" dirty="0" smtClean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None/>
            </a:pPr>
            <a:r>
              <a:rPr lang="pl-PL" dirty="0" smtClean="0"/>
              <a:t>Powyższa </a:t>
            </a:r>
            <a:r>
              <a:rPr lang="pl-PL" dirty="0"/>
              <a:t>instrukcja tworzy i inicjuje tablicę, w której można zapisać 100 liczb całkowitych. Elementy tablicy są </a:t>
            </a:r>
            <a:r>
              <a:rPr lang="pl-PL" b="1" dirty="0"/>
              <a:t>numerowane od 0 </a:t>
            </a:r>
            <a:r>
              <a:rPr lang="pl-PL" dirty="0"/>
              <a:t>( w przypadku wyżej od 0 do 99 </a:t>
            </a:r>
            <a:r>
              <a:rPr lang="pl-PL" dirty="0" smtClean="0"/>
              <a:t>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2" name="Google Shape;462;p5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Łukasz Ogan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/>
              <a:t>Tablice i </a:t>
            </a:r>
            <a:r>
              <a:rPr lang="pl-PL" dirty="0" err="1"/>
              <a:t>foreach</a:t>
            </a:r>
            <a:r>
              <a:rPr lang="pl-PL" dirty="0"/>
              <a:t> - </a:t>
            </a:r>
            <a:r>
              <a:rPr lang="pl-PL" dirty="0" smtClean="0"/>
              <a:t>Zadanie</a:t>
            </a:r>
            <a:endParaRPr/>
          </a:p>
        </p:txBody>
      </p:sp>
      <p:sp>
        <p:nvSpPr>
          <p:cNvPr id="483" name="Google Shape;483;p61"/>
          <p:cNvSpPr txBox="1">
            <a:spLocks noGrp="1"/>
          </p:cNvSpPr>
          <p:nvPr>
            <p:ph type="body" idx="1"/>
          </p:nvPr>
        </p:nvSpPr>
        <p:spPr>
          <a:xfrm>
            <a:off x="838200" y="1373427"/>
            <a:ext cx="105156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93700" algn="l">
              <a:spcBef>
                <a:spcPts val="0"/>
              </a:spcBef>
              <a:buSzPts val="2600"/>
            </a:pPr>
            <a:r>
              <a:rPr lang="pl-PL" sz="2600" dirty="0" smtClean="0"/>
              <a:t>Zad 1:</a:t>
            </a:r>
            <a:endParaRPr lang="pl-PL" sz="2600" dirty="0" smtClean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l-PL" sz="2600" dirty="0" smtClean="0"/>
              <a:t>Stwórz </a:t>
            </a:r>
            <a:r>
              <a:rPr lang="pl-PL" sz="2600" dirty="0"/>
              <a:t>tablicę </a:t>
            </a:r>
            <a:r>
              <a:rPr lang="pl-PL" sz="2600" dirty="0" smtClean="0"/>
              <a:t>zawierającą </a:t>
            </a:r>
            <a:r>
              <a:rPr lang="pl-PL" sz="2600" dirty="0" smtClean="0"/>
              <a:t>5 </a:t>
            </a:r>
            <a:r>
              <a:rPr lang="pl-PL" sz="2600" dirty="0" smtClean="0"/>
              <a:t>imion.</a:t>
            </a:r>
            <a:endParaRPr lang="pl-PL" sz="2600" dirty="0" smtClean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pl-PL" sz="2600" dirty="0" smtClean="0"/>
              <a:t>Napisz za pomocą pętli for </a:t>
            </a:r>
            <a:r>
              <a:rPr lang="pl-PL" sz="2600" dirty="0" err="1" smtClean="0"/>
              <a:t>each</a:t>
            </a:r>
            <a:r>
              <a:rPr lang="pl-PL" sz="2600" dirty="0" smtClean="0"/>
              <a:t> drukowanie </a:t>
            </a:r>
            <a:r>
              <a:rPr lang="pl-PL" sz="2600" dirty="0" smtClean="0"/>
              <a:t>kolejno </a:t>
            </a:r>
            <a:r>
              <a:rPr lang="pl-PL" sz="2600" dirty="0" err="1" smtClean="0"/>
              <a:t>p</a:t>
            </a:r>
            <a:r>
              <a:rPr lang="pl-PL" sz="2600" dirty="0" err="1" smtClean="0"/>
              <a:t>rzywitań</a:t>
            </a:r>
            <a:r>
              <a:rPr lang="pl-PL" sz="2600" dirty="0" smtClean="0"/>
              <a:t> </a:t>
            </a:r>
            <a:r>
              <a:rPr lang="pl-PL" sz="2600" dirty="0" smtClean="0"/>
              <a:t>imion</a:t>
            </a:r>
            <a:r>
              <a:rPr lang="pl-PL" sz="2600" dirty="0" smtClean="0"/>
              <a:t>.</a:t>
            </a:r>
          </a:p>
          <a:p>
            <a:pPr lvl="0" indent="-393700" algn="l">
              <a:spcBef>
                <a:spcPts val="0"/>
              </a:spcBef>
              <a:buSzPts val="2600"/>
            </a:pPr>
            <a:r>
              <a:rPr lang="pl-PL" sz="2600" dirty="0" smtClean="0"/>
              <a:t>Zad </a:t>
            </a:r>
            <a:r>
              <a:rPr lang="pl-PL" sz="2600" dirty="0" smtClean="0"/>
              <a:t>2:</a:t>
            </a:r>
            <a:endParaRPr lang="pl-PL" sz="2600" dirty="0" smtClean="0"/>
          </a:p>
          <a:p>
            <a:pPr lvl="0" indent="-393700" algn="l">
              <a:spcBef>
                <a:spcPts val="0"/>
              </a:spcBef>
              <a:buSzPts val="2600"/>
              <a:buAutoNum type="arabicPeriod"/>
            </a:pPr>
            <a:r>
              <a:rPr lang="pl-PL" sz="2600" dirty="0" smtClean="0"/>
              <a:t>Stwórz tablicę zawierającą </a:t>
            </a:r>
            <a:r>
              <a:rPr lang="pl-PL" sz="2600" dirty="0" smtClean="0"/>
              <a:t>produkty na zakupy.</a:t>
            </a:r>
            <a:endParaRPr lang="pl-PL" sz="2600" dirty="0" smtClean="0"/>
          </a:p>
          <a:p>
            <a:pPr lvl="0" indent="-393700" algn="l">
              <a:spcBef>
                <a:spcPts val="0"/>
              </a:spcBef>
              <a:buSzPts val="2600"/>
              <a:buAutoNum type="arabicPeriod"/>
            </a:pPr>
            <a:r>
              <a:rPr lang="pl-PL" sz="2600" dirty="0" smtClean="0"/>
              <a:t>Napisz za pomocą pętli for </a:t>
            </a:r>
            <a:r>
              <a:rPr lang="pl-PL" sz="2600" dirty="0" err="1" smtClean="0"/>
              <a:t>each</a:t>
            </a:r>
            <a:r>
              <a:rPr lang="pl-PL" sz="2600" dirty="0" smtClean="0"/>
              <a:t> utwór </a:t>
            </a:r>
            <a:r>
              <a:rPr lang="pl-PL" sz="2600" dirty="0" err="1" smtClean="0"/>
              <a:t>String</a:t>
            </a:r>
            <a:r>
              <a:rPr lang="pl-PL" sz="2600" dirty="0" smtClean="0"/>
              <a:t> z produktami wymienionymi po przecinku.</a:t>
            </a:r>
            <a:endParaRPr sz="2600"/>
          </a:p>
        </p:txBody>
      </p:sp>
      <p:sp>
        <p:nvSpPr>
          <p:cNvPr id="484" name="Google Shape;484;p6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Varargs</a:t>
            </a: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75" y="1115401"/>
            <a:ext cx="9725042" cy="50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3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Data i czas</a:t>
            </a:r>
            <a:endParaRPr/>
          </a:p>
        </p:txBody>
      </p:sp>
      <p:sp>
        <p:nvSpPr>
          <p:cNvPr id="721" name="Google Shape;721;p93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Java Time</a:t>
            </a:r>
            <a:endParaRPr/>
          </a:p>
          <a:p>
            <a:pPr marL="457200" lvl="0" indent="-381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Formattery</a:t>
            </a:r>
            <a:endParaRPr/>
          </a:p>
          <a:p>
            <a:pPr marL="457200" lvl="0" indent="-381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Strefy czasowe</a:t>
            </a:r>
            <a:endParaRPr/>
          </a:p>
        </p:txBody>
      </p:sp>
      <p:sp>
        <p:nvSpPr>
          <p:cNvPr id="722" name="Google Shape;722;p93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Data i czas</a:t>
            </a:r>
            <a:endParaRPr/>
          </a:p>
        </p:txBody>
      </p:sp>
      <p:sp>
        <p:nvSpPr>
          <p:cNvPr id="728" name="Google Shape;728;p94"/>
          <p:cNvSpPr txBox="1">
            <a:spLocks noGrp="1"/>
          </p:cNvSpPr>
          <p:nvPr>
            <p:ph type="body" idx="1"/>
          </p:nvPr>
        </p:nvSpPr>
        <p:spPr>
          <a:xfrm>
            <a:off x="838200" y="1373427"/>
            <a:ext cx="105156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dirty="0">
                <a:solidFill>
                  <a:schemeClr val="dk1"/>
                </a:solidFill>
              </a:rPr>
              <a:t>W języku Java mamy obecnie 3 implementacje daty: </a:t>
            </a:r>
            <a:r>
              <a:rPr lang="pl-PL" sz="3200" dirty="0" err="1">
                <a:solidFill>
                  <a:schemeClr val="dk1"/>
                </a:solidFill>
              </a:rPr>
              <a:t>java.util.Date</a:t>
            </a:r>
            <a:r>
              <a:rPr lang="pl-PL" sz="3200" dirty="0">
                <a:solidFill>
                  <a:schemeClr val="dk1"/>
                </a:solidFill>
              </a:rPr>
              <a:t>, </a:t>
            </a:r>
            <a:r>
              <a:rPr lang="pl-PL" sz="3200" dirty="0" err="1">
                <a:solidFill>
                  <a:schemeClr val="dk1"/>
                </a:solidFill>
              </a:rPr>
              <a:t>java.sql.Data</a:t>
            </a:r>
            <a:r>
              <a:rPr lang="pl-PL" sz="3200" dirty="0">
                <a:solidFill>
                  <a:schemeClr val="dk1"/>
                </a:solidFill>
              </a:rPr>
              <a:t> i </a:t>
            </a:r>
            <a:r>
              <a:rPr lang="pl-PL" sz="3200" b="1" dirty="0" err="1">
                <a:solidFill>
                  <a:schemeClr val="dk1"/>
                </a:solidFill>
              </a:rPr>
              <a:t>java.time</a:t>
            </a:r>
            <a:r>
              <a:rPr lang="pl-PL" sz="3200" dirty="0" err="1">
                <a:solidFill>
                  <a:schemeClr val="dk1"/>
                </a:solidFill>
              </a:rPr>
              <a:t>.LocalDate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dirty="0">
                <a:solidFill>
                  <a:schemeClr val="dk1"/>
                </a:solidFill>
              </a:rPr>
              <a:t>Ostatnia implementacja pochodzi z najnowszej wersji Javy i jest obowiązująca.( JSR-310)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b="1" dirty="0" err="1">
                <a:solidFill>
                  <a:schemeClr val="dk1"/>
                </a:solidFill>
              </a:rPr>
              <a:t>LocalDate</a:t>
            </a:r>
            <a:r>
              <a:rPr lang="pl-PL" sz="3200" b="1" dirty="0">
                <a:solidFill>
                  <a:schemeClr val="dk1"/>
                </a:solidFill>
              </a:rPr>
              <a:t> </a:t>
            </a:r>
            <a:r>
              <a:rPr lang="pl-PL" sz="3200" dirty="0">
                <a:solidFill>
                  <a:schemeClr val="dk1"/>
                </a:solidFill>
              </a:rPr>
              <a:t>reprezentuje datę, </a:t>
            </a:r>
            <a:r>
              <a:rPr lang="pl-PL" sz="3200" b="1" dirty="0" err="1">
                <a:solidFill>
                  <a:schemeClr val="dk1"/>
                </a:solidFill>
              </a:rPr>
              <a:t>LocalTime</a:t>
            </a:r>
            <a:r>
              <a:rPr lang="pl-PL" sz="3200" b="1" dirty="0">
                <a:solidFill>
                  <a:schemeClr val="dk1"/>
                </a:solidFill>
              </a:rPr>
              <a:t> </a:t>
            </a:r>
            <a:r>
              <a:rPr lang="pl-PL" sz="3200" dirty="0">
                <a:solidFill>
                  <a:schemeClr val="dk1"/>
                </a:solidFill>
              </a:rPr>
              <a:t>reprezentuje czas, </a:t>
            </a:r>
            <a:r>
              <a:rPr lang="pl-PL" sz="3200" b="1" dirty="0" err="1">
                <a:solidFill>
                  <a:schemeClr val="dk1"/>
                </a:solidFill>
              </a:rPr>
              <a:t>LocalDateTime</a:t>
            </a:r>
            <a:r>
              <a:rPr lang="pl-PL" sz="3200" b="1" dirty="0">
                <a:solidFill>
                  <a:schemeClr val="dk1"/>
                </a:solidFill>
              </a:rPr>
              <a:t> </a:t>
            </a:r>
            <a:r>
              <a:rPr lang="pl-PL" sz="3200" dirty="0">
                <a:solidFill>
                  <a:schemeClr val="dk1"/>
                </a:solidFill>
              </a:rPr>
              <a:t>posiada jedno i drugie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b="1" dirty="0">
                <a:solidFill>
                  <a:schemeClr val="dk1"/>
                </a:solidFill>
              </a:rPr>
              <a:t>Instant</a:t>
            </a:r>
            <a:r>
              <a:rPr lang="pl-PL" sz="3200" dirty="0">
                <a:solidFill>
                  <a:schemeClr val="dk1"/>
                </a:solidFill>
              </a:rPr>
              <a:t> - bez strefy </a:t>
            </a:r>
            <a:r>
              <a:rPr lang="pl-PL" sz="3200" dirty="0" smtClean="0">
                <a:solidFill>
                  <a:schemeClr val="dk1"/>
                </a:solidFill>
              </a:rPr>
              <a:t>czasowej</a:t>
            </a: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b="1" dirty="0" err="1" smtClean="0">
                <a:solidFill>
                  <a:schemeClr val="dk1"/>
                </a:solidFill>
              </a:rPr>
              <a:t>Clock</a:t>
            </a:r>
            <a:r>
              <a:rPr lang="pl-PL" sz="3200" b="1" dirty="0" smtClean="0">
                <a:solidFill>
                  <a:schemeClr val="dk1"/>
                </a:solidFill>
              </a:rPr>
              <a:t> i </a:t>
            </a:r>
            <a:r>
              <a:rPr lang="pl-PL" sz="3200" b="1" dirty="0" err="1" smtClean="0">
                <a:solidFill>
                  <a:schemeClr val="dk1"/>
                </a:solidFill>
              </a:rPr>
              <a:t>ZoneId</a:t>
            </a:r>
            <a:r>
              <a:rPr lang="pl-PL" sz="3200" b="1" dirty="0" smtClean="0">
                <a:solidFill>
                  <a:schemeClr val="dk1"/>
                </a:solidFill>
              </a:rPr>
              <a:t> </a:t>
            </a:r>
            <a:r>
              <a:rPr lang="pl-PL" sz="3200" dirty="0" smtClean="0">
                <a:solidFill>
                  <a:schemeClr val="dk1"/>
                </a:solidFill>
              </a:rPr>
              <a:t>– do stref czasowych</a:t>
            </a: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pl-PL" sz="3200" b="1" dirty="0" err="1" smtClean="0">
                <a:solidFill>
                  <a:schemeClr val="dk1"/>
                </a:solidFill>
              </a:rPr>
              <a:t>DateTimeFormatter</a:t>
            </a:r>
            <a:r>
              <a:rPr lang="pl-PL" sz="3200" dirty="0" smtClean="0">
                <a:solidFill>
                  <a:schemeClr val="dk1"/>
                </a:solidFill>
              </a:rPr>
              <a:t> – do drukowania czasu w formacie </a:t>
            </a:r>
            <a:endParaRPr/>
          </a:p>
        </p:txBody>
      </p:sp>
      <p:sp>
        <p:nvSpPr>
          <p:cNvPr id="729" name="Google Shape;729;p9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/>
              <a:t>Data i </a:t>
            </a:r>
            <a:r>
              <a:rPr lang="pl-PL" dirty="0" smtClean="0"/>
              <a:t>czas - przykłady</a:t>
            </a:r>
            <a:endParaRPr/>
          </a:p>
        </p:txBody>
      </p:sp>
      <p:sp>
        <p:nvSpPr>
          <p:cNvPr id="735" name="Google Shape;735;p9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736" name="Google Shape;73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63" y="963000"/>
            <a:ext cx="10089126" cy="539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Data i czas - formatowanie</a:t>
            </a:r>
            <a:endParaRPr/>
          </a:p>
        </p:txBody>
      </p:sp>
      <p:sp>
        <p:nvSpPr>
          <p:cNvPr id="742" name="Google Shape;742;p96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743" name="Google Shape;7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63" y="1115400"/>
            <a:ext cx="9063967" cy="5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68215" y="4070838"/>
            <a:ext cx="11034347" cy="2453053"/>
          </a:xfrm>
        </p:spPr>
        <p:txBody>
          <a:bodyPr/>
          <a:lstStyle/>
          <a:p>
            <a:r>
              <a:rPr lang="pl-PL" dirty="0" smtClean="0"/>
              <a:t> Podstawowe polecenia linii komend, które powinniście znać w pracy:</a:t>
            </a:r>
          </a:p>
          <a:p>
            <a:r>
              <a:rPr lang="pl-PL" dirty="0" smtClean="0"/>
              <a:t>- Komendy lokalne: git </a:t>
            </a:r>
            <a:r>
              <a:rPr lang="pl-PL" dirty="0" err="1" smtClean="0"/>
              <a:t>init</a:t>
            </a:r>
            <a:r>
              <a:rPr lang="pl-PL" dirty="0" smtClean="0"/>
              <a:t>, </a:t>
            </a:r>
            <a:r>
              <a:rPr lang="pl-PL" dirty="0" err="1" smtClean="0"/>
              <a:t>add</a:t>
            </a:r>
            <a:r>
              <a:rPr lang="pl-PL" dirty="0" smtClean="0"/>
              <a:t>, </a:t>
            </a:r>
            <a:r>
              <a:rPr lang="pl-PL" dirty="0" err="1" smtClean="0"/>
              <a:t>commit</a:t>
            </a:r>
            <a:r>
              <a:rPr lang="pl-PL" dirty="0" smtClean="0"/>
              <a:t>, </a:t>
            </a:r>
            <a:r>
              <a:rPr lang="pl-PL" dirty="0" err="1" smtClean="0"/>
              <a:t>branch</a:t>
            </a:r>
            <a:r>
              <a:rPr lang="pl-PL" dirty="0" smtClean="0"/>
              <a:t>, </a:t>
            </a:r>
            <a:r>
              <a:rPr lang="pl-PL" dirty="0" err="1" smtClean="0"/>
              <a:t>merge</a:t>
            </a:r>
            <a:r>
              <a:rPr lang="pl-PL" dirty="0" smtClean="0"/>
              <a:t>, </a:t>
            </a:r>
            <a:r>
              <a:rPr lang="pl-PL" dirty="0" err="1" smtClean="0"/>
              <a:t>checkout</a:t>
            </a:r>
            <a:endParaRPr lang="pl-PL" dirty="0" smtClean="0"/>
          </a:p>
          <a:p>
            <a:r>
              <a:rPr lang="pl-PL" dirty="0" smtClean="0"/>
              <a:t>- Zdalne repozytoria: git clone, </a:t>
            </a:r>
            <a:r>
              <a:rPr lang="pl-PL" dirty="0" err="1" smtClean="0"/>
              <a:t>push</a:t>
            </a:r>
            <a:r>
              <a:rPr lang="pl-PL" dirty="0" smtClean="0"/>
              <a:t>, </a:t>
            </a:r>
            <a:r>
              <a:rPr lang="pl-PL" dirty="0" err="1" smtClean="0"/>
              <a:t>pull</a:t>
            </a:r>
            <a:r>
              <a:rPr lang="pl-PL" dirty="0" smtClean="0"/>
              <a:t>, </a:t>
            </a:r>
            <a:r>
              <a:rPr lang="pl-PL" dirty="0" err="1" smtClean="0"/>
              <a:t>fetch</a:t>
            </a:r>
            <a:r>
              <a:rPr lang="pl-PL" dirty="0" smtClean="0"/>
              <a:t>, </a:t>
            </a:r>
            <a:r>
              <a:rPr lang="pl-PL" dirty="0" err="1" smtClean="0"/>
              <a:t>remote</a:t>
            </a:r>
            <a:r>
              <a:rPr lang="pl-PL" dirty="0" smtClean="0"/>
              <a:t>, log, </a:t>
            </a:r>
            <a:r>
              <a:rPr lang="pl-PL" dirty="0" err="1" smtClean="0"/>
              <a:t>diff</a:t>
            </a:r>
            <a:endParaRPr lang="pl-PL" dirty="0" smtClean="0"/>
          </a:p>
          <a:p>
            <a:r>
              <a:rPr lang="pl-PL" dirty="0" smtClean="0"/>
              <a:t>- Usługi umożliwiające przechowywanie kodu: </a:t>
            </a:r>
            <a:r>
              <a:rPr lang="pl-PL" dirty="0" err="1" smtClean="0"/>
              <a:t>BitBucket</a:t>
            </a:r>
            <a:r>
              <a:rPr lang="pl-PL" dirty="0" smtClean="0"/>
              <a:t>, </a:t>
            </a:r>
            <a:r>
              <a:rPr lang="pl-PL" dirty="0" err="1" smtClean="0"/>
              <a:t>GitHub</a:t>
            </a:r>
            <a:r>
              <a:rPr lang="pl-PL" dirty="0" smtClean="0"/>
              <a:t>, </a:t>
            </a:r>
            <a:r>
              <a:rPr lang="pl-PL" dirty="0" err="1" smtClean="0"/>
              <a:t>GitLab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764224" y="1474251"/>
            <a:ext cx="4406900" cy="505457"/>
          </a:xfrm>
        </p:spPr>
        <p:txBody>
          <a:bodyPr/>
          <a:lstStyle/>
          <a:p>
            <a:r>
              <a:rPr lang="pl-PL" dirty="0" smtClean="0"/>
              <a:t>GIT - </a:t>
            </a:r>
            <a:r>
              <a:rPr lang="pl-PL" dirty="0" err="1" smtClean="0"/>
              <a:t>info</a:t>
            </a:r>
            <a:r>
              <a:rPr lang="pl-PL" dirty="0" smtClean="0"/>
              <a:t>: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4676164" y="2113573"/>
            <a:ext cx="5276727" cy="1675912"/>
          </a:xfrm>
        </p:spPr>
        <p:txBody>
          <a:bodyPr/>
          <a:lstStyle/>
          <a:p>
            <a:r>
              <a:rPr lang="pl-PL" dirty="0" smtClean="0"/>
              <a:t>Mądrze – „System kontroli wersji”</a:t>
            </a:r>
          </a:p>
          <a:p>
            <a:r>
              <a:rPr lang="pl-PL" dirty="0" smtClean="0"/>
              <a:t>W praktyce – bardzo popularne oprogramowanie do kontroli edycji kodu w zespole </a:t>
            </a:r>
            <a:endParaRPr lang="pl-PL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Data i czas - zadania</a:t>
            </a:r>
            <a:endParaRPr/>
          </a:p>
        </p:txBody>
      </p:sp>
      <p:sp>
        <p:nvSpPr>
          <p:cNvPr id="749" name="Google Shape;749;p97"/>
          <p:cNvSpPr txBox="1">
            <a:spLocks noGrp="1"/>
          </p:cNvSpPr>
          <p:nvPr>
            <p:ph type="body" idx="1"/>
          </p:nvPr>
        </p:nvSpPr>
        <p:spPr>
          <a:xfrm>
            <a:off x="838200" y="1373427"/>
            <a:ext cx="105156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pl-PL" dirty="0" smtClean="0"/>
              <a:t>Wypisz aktualny czas lokalny.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pl-PL" dirty="0" smtClean="0"/>
              <a:t>Wypisz czas i datę w Tokio</a:t>
            </a:r>
            <a:endParaRPr sz="2400">
              <a:solidFill>
                <a:schemeClr val="dk1"/>
              </a:solidFill>
              <a:highlight>
                <a:srgbClr val="F7F7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pl-PL" dirty="0" smtClean="0"/>
              <a:t>Sformatuj bieżącą datę jako rok/</a:t>
            </a:r>
            <a:r>
              <a:rPr lang="pl-PL" dirty="0" err="1" smtClean="0"/>
              <a:t>miesiac</a:t>
            </a:r>
            <a:r>
              <a:rPr lang="pl-PL" dirty="0" smtClean="0"/>
              <a:t>/dzień.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endParaRPr/>
          </a:p>
        </p:txBody>
      </p:sp>
      <p:sp>
        <p:nvSpPr>
          <p:cNvPr id="750" name="Google Shape;750;p9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8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Wyrażenia regularne</a:t>
            </a:r>
            <a:endParaRPr/>
          </a:p>
        </p:txBody>
      </p:sp>
      <p:sp>
        <p:nvSpPr>
          <p:cNvPr id="756" name="Google Shape;756;p98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757" name="Google Shape;757;p98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zakresy</a:t>
            </a:r>
            <a:endParaRPr/>
          </a:p>
          <a:p>
            <a:pPr marL="457200" lvl="0" indent="-381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grupy</a:t>
            </a:r>
            <a:endParaRPr/>
          </a:p>
          <a:p>
            <a:pPr marL="457200" lvl="0" indent="-381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walidacja</a:t>
            </a:r>
            <a:endParaRPr/>
          </a:p>
          <a:p>
            <a:pPr marL="457200" lvl="0" indent="-381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/>
              <a:t>wyszukiwanie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Regex - Kwantyfikatory</a:t>
            </a:r>
            <a:endParaRPr/>
          </a:p>
        </p:txBody>
      </p:sp>
      <p:sp>
        <p:nvSpPr>
          <p:cNvPr id="763" name="Google Shape;763;p9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764" name="Google Shape;76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2093"/>
            <a:ext cx="12191998" cy="299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Regex - zakresy</a:t>
            </a:r>
            <a:endParaRPr/>
          </a:p>
        </p:txBody>
      </p:sp>
      <p:sp>
        <p:nvSpPr>
          <p:cNvPr id="770" name="Google Shape;770;p10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771" name="Google Shape;77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13" y="1115401"/>
            <a:ext cx="942022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Regex - grupy</a:t>
            </a:r>
            <a:endParaRPr/>
          </a:p>
        </p:txBody>
      </p:sp>
      <p:sp>
        <p:nvSpPr>
          <p:cNvPr id="777" name="Google Shape;777;p10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778" name="Google Shape;77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13" y="1444026"/>
            <a:ext cx="94392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Regex - walidacja</a:t>
            </a:r>
            <a:endParaRPr/>
          </a:p>
        </p:txBody>
      </p:sp>
      <p:sp>
        <p:nvSpPr>
          <p:cNvPr id="798" name="Google Shape;798;p104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/>
          </a:p>
        </p:txBody>
      </p:sp>
      <p:pic>
        <p:nvPicPr>
          <p:cNvPr id="799" name="Google Shape;79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795387" cy="50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Regex - zadania</a:t>
            </a:r>
            <a:endParaRPr/>
          </a:p>
        </p:txBody>
      </p:sp>
      <p:sp>
        <p:nvSpPr>
          <p:cNvPr id="805" name="Google Shape;805;p105"/>
          <p:cNvSpPr txBox="1">
            <a:spLocks noGrp="1"/>
          </p:cNvSpPr>
          <p:nvPr>
            <p:ph type="body" idx="1"/>
          </p:nvPr>
        </p:nvSpPr>
        <p:spPr>
          <a:xfrm>
            <a:off x="838200" y="1373427"/>
            <a:ext cx="105156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l-PL" dirty="0" smtClean="0"/>
              <a:t>Napisz </a:t>
            </a:r>
            <a:r>
              <a:rPr lang="pl-PL" i="1" dirty="0" smtClean="0"/>
              <a:t>UPROSZCZONE</a:t>
            </a:r>
            <a:r>
              <a:rPr lang="pl-PL" dirty="0" smtClean="0"/>
              <a:t> </a:t>
            </a:r>
            <a:r>
              <a:rPr lang="pl-PL" dirty="0" err="1" smtClean="0"/>
              <a:t>parsowanie</a:t>
            </a:r>
            <a:r>
              <a:rPr lang="pl-PL" dirty="0" smtClean="0"/>
              <a:t> numerów PESEL z wyrażeniem regularnym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l-PL" dirty="0" smtClean="0"/>
              <a:t>Sprawdź wyrażeniem regularnym czy podano email.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l-PL" dirty="0" smtClean="0"/>
              <a:t>* Napisz wyrażenie regularne które sprawdza hasło min. 9 znaków, min. jedna duża litera i min. jeden znak specjalny.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/>
          </a:p>
        </p:txBody>
      </p:sp>
      <p:sp>
        <p:nvSpPr>
          <p:cNvPr id="806" name="Google Shape;806;p10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Java – programowanie obiektowe</a:t>
            </a:r>
            <a:endParaRPr/>
          </a:p>
        </p:txBody>
      </p:sp>
      <p:sp>
        <p:nvSpPr>
          <p:cNvPr id="519" name="Google Shape;519;p66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165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klasy, obiekty, metody</a:t>
            </a:r>
            <a:endParaRPr/>
          </a:p>
          <a:p>
            <a:pPr marL="0" lvl="0" indent="-152400" algn="ctr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  pakiety, importy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zakresy widoczności</a:t>
            </a:r>
            <a:endParaRPr/>
          </a:p>
        </p:txBody>
      </p:sp>
      <p:sp>
        <p:nvSpPr>
          <p:cNvPr id="520" name="Google Shape;520;p66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Klasa </a:t>
            </a:r>
            <a:r>
              <a:rPr lang="pl-PL" dirty="0" err="1" smtClean="0"/>
              <a:t>vs</a:t>
            </a:r>
            <a:r>
              <a:rPr lang="pl-PL" dirty="0" smtClean="0"/>
              <a:t>. Obiekt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057400" y="1755605"/>
            <a:ext cx="8159262" cy="3080164"/>
          </a:xfrm>
        </p:spPr>
        <p:txBody>
          <a:bodyPr/>
          <a:lstStyle/>
          <a:p>
            <a:r>
              <a:rPr lang="pl-PL" sz="3600" dirty="0" smtClean="0"/>
              <a:t/>
            </a:r>
            <a:br>
              <a:rPr lang="pl-PL" sz="3600" dirty="0" smtClean="0"/>
            </a:br>
            <a:r>
              <a:rPr lang="pl-PL" sz="3600" dirty="0" smtClean="0"/>
              <a:t>			</a:t>
            </a:r>
            <a:r>
              <a:rPr lang="pl-PL" sz="3600" dirty="0" err="1" smtClean="0"/>
              <a:t>Class</a:t>
            </a:r>
            <a:r>
              <a:rPr lang="pl-PL" sz="3600" dirty="0" smtClean="0"/>
              <a:t> </a:t>
            </a:r>
            <a:r>
              <a:rPr lang="pl-PL" sz="3600" dirty="0" err="1" smtClean="0"/>
              <a:t>vs</a:t>
            </a:r>
            <a:r>
              <a:rPr lang="pl-PL" sz="3600" dirty="0" smtClean="0"/>
              <a:t>. Object</a:t>
            </a:r>
            <a:br>
              <a:rPr lang="pl-PL" sz="3600" dirty="0" smtClean="0"/>
            </a:br>
            <a:r>
              <a:rPr lang="pl-PL" sz="3600" dirty="0" smtClean="0"/>
              <a:t/>
            </a:r>
            <a:br>
              <a:rPr lang="pl-PL" sz="3600" dirty="0" smtClean="0"/>
            </a:br>
            <a:r>
              <a:rPr lang="pl-PL" sz="3600" dirty="0" smtClean="0"/>
              <a:t>		   Więc jaka jest różnica?</a:t>
            </a:r>
            <a:endParaRPr lang="pl-PL" sz="3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Klasa</a:t>
            </a:r>
            <a:endParaRPr/>
          </a:p>
        </p:txBody>
      </p:sp>
      <p:sp>
        <p:nvSpPr>
          <p:cNvPr id="526" name="Google Shape;526;p67"/>
          <p:cNvSpPr txBox="1">
            <a:spLocks noGrp="1"/>
          </p:cNvSpPr>
          <p:nvPr>
            <p:ph type="body" idx="1"/>
          </p:nvPr>
        </p:nvSpPr>
        <p:spPr>
          <a:xfrm>
            <a:off x="466725" y="1043850"/>
            <a:ext cx="51912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b="1"/>
              <a:t>Klasa </a:t>
            </a:r>
            <a:r>
              <a:rPr lang="pl-PL"/>
              <a:t>– szablon, z którego tworzy się obiekty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/>
              <a:t>Konstruując </a:t>
            </a:r>
            <a:r>
              <a:rPr lang="pl-PL" b="1"/>
              <a:t>obiekt</a:t>
            </a:r>
            <a:r>
              <a:rPr lang="pl-PL"/>
              <a:t>, tworzymy egzemplarz Klasy. Wszystko to, co piszemy w Javie, znajduje się w jakiejś klasie. Nazwa klasy odpowiada wycinkowi rzeczywistości, który reprezentuje</a:t>
            </a:r>
            <a:endParaRPr/>
          </a:p>
        </p:txBody>
      </p:sp>
      <p:sp>
        <p:nvSpPr>
          <p:cNvPr id="527" name="Google Shape;527;p67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28" name="Google Shape;5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900" y="1129675"/>
            <a:ext cx="5056200" cy="25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900" y="3657775"/>
            <a:ext cx="5580455" cy="26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7386746" cy="1989918"/>
          </a:xfrm>
        </p:spPr>
        <p:txBody>
          <a:bodyPr/>
          <a:lstStyle/>
          <a:p>
            <a:r>
              <a:rPr lang="pl-PL" sz="4800" dirty="0" smtClean="0"/>
              <a:t>Czym różni się </a:t>
            </a:r>
          </a:p>
          <a:p>
            <a:r>
              <a:rPr lang="pl-PL" sz="4800" dirty="0" smtClean="0"/>
              <a:t>git </a:t>
            </a:r>
            <a:r>
              <a:rPr lang="pl-PL" sz="4800" dirty="0" err="1" smtClean="0"/>
              <a:t>merge</a:t>
            </a:r>
            <a:endParaRPr lang="pl-PL" sz="4800" dirty="0" smtClean="0"/>
          </a:p>
          <a:p>
            <a:r>
              <a:rPr lang="pl-PL" sz="4800" dirty="0" smtClean="0"/>
              <a:t> od </a:t>
            </a:r>
          </a:p>
          <a:p>
            <a:r>
              <a:rPr lang="pl-PL" sz="4800" dirty="0" smtClean="0"/>
              <a:t>git </a:t>
            </a:r>
            <a:r>
              <a:rPr lang="pl-PL" sz="4800" dirty="0" err="1" smtClean="0"/>
              <a:t>rebase</a:t>
            </a:r>
            <a:endParaRPr lang="pl-PL" sz="4800" dirty="0" smtClean="0"/>
          </a:p>
          <a:p>
            <a:r>
              <a:rPr lang="pl-PL" sz="4800" dirty="0" smtClean="0"/>
              <a:t>?</a:t>
            </a:r>
            <a:endParaRPr lang="pl-PL" sz="4800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Obiekt</a:t>
            </a:r>
            <a:endParaRPr/>
          </a:p>
        </p:txBody>
      </p:sp>
      <p:sp>
        <p:nvSpPr>
          <p:cNvPr id="542" name="Google Shape;542;p69"/>
          <p:cNvSpPr txBox="1">
            <a:spLocks noGrp="1"/>
          </p:cNvSpPr>
          <p:nvPr>
            <p:ph type="body" idx="1"/>
          </p:nvPr>
        </p:nvSpPr>
        <p:spPr>
          <a:xfrm>
            <a:off x="466725" y="1043850"/>
            <a:ext cx="51912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sz="2400" b="1"/>
              <a:t>Obiekt </a:t>
            </a:r>
            <a:r>
              <a:rPr lang="pl-PL" sz="2400"/>
              <a:t>– egzemplarz klasy Wszystkie obiekty charakteryzują się:  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Zachowaniem – co można z nimi zrobić, jakie metody można wywołać na ich rzecz? 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Stanem – jak obiekt reaguje na wywołane na jego rzecz metody?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Tożsamością – jak odróżnić jeden obiekt od drugiego (tej samej klasy)?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sz="2400"/>
              <a:t>Wszystkie obiekty tej samej klasy charakteryzują się jednakowym zachowaniem.</a:t>
            </a:r>
            <a:endParaRPr sz="2400"/>
          </a:p>
        </p:txBody>
      </p:sp>
      <p:sp>
        <p:nvSpPr>
          <p:cNvPr id="543" name="Google Shape;543;p69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44" name="Google Shape;5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325" y="1115401"/>
            <a:ext cx="6229274" cy="209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322" y="3361747"/>
            <a:ext cx="6229276" cy="296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Adres obiektu i referencja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56237" y="1090246"/>
            <a:ext cx="8132885" cy="4809391"/>
          </a:xfrm>
        </p:spPr>
        <p:txBody>
          <a:bodyPr/>
          <a:lstStyle/>
          <a:p>
            <a:r>
              <a:rPr lang="pl-PL" dirty="0" smtClean="0"/>
              <a:t>Pytanie rekrutacyjne:</a:t>
            </a:r>
          </a:p>
          <a:p>
            <a:r>
              <a:rPr lang="pl-PL" dirty="0" err="1" smtClean="0"/>
              <a:t>String</a:t>
            </a:r>
            <a:r>
              <a:rPr lang="pl-PL" dirty="0" smtClean="0"/>
              <a:t> a = „</a:t>
            </a:r>
            <a:r>
              <a:rPr lang="pl-PL" dirty="0" err="1" smtClean="0"/>
              <a:t>a</a:t>
            </a:r>
            <a:r>
              <a:rPr lang="pl-PL" dirty="0" smtClean="0"/>
              <a:t>”</a:t>
            </a:r>
          </a:p>
          <a:p>
            <a:r>
              <a:rPr lang="pl-PL" dirty="0" err="1" smtClean="0"/>
              <a:t>String</a:t>
            </a:r>
            <a:r>
              <a:rPr lang="pl-PL" dirty="0" smtClean="0"/>
              <a:t> b = „a”</a:t>
            </a:r>
          </a:p>
          <a:p>
            <a:r>
              <a:rPr lang="pl-PL" dirty="0" err="1" smtClean="0"/>
              <a:t>String</a:t>
            </a:r>
            <a:r>
              <a:rPr lang="pl-PL" dirty="0" smtClean="0"/>
              <a:t> c =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String</a:t>
            </a:r>
            <a:r>
              <a:rPr lang="pl-PL" dirty="0" smtClean="0"/>
              <a:t>(„a”);</a:t>
            </a:r>
          </a:p>
          <a:p>
            <a:r>
              <a:rPr lang="pl-PL" dirty="0" smtClean="0"/>
              <a:t>Co jest prawdą?</a:t>
            </a:r>
          </a:p>
          <a:p>
            <a:pPr marL="742950" indent="-514350">
              <a:buAutoNum type="alphaLcParenR"/>
            </a:pPr>
            <a:r>
              <a:rPr lang="pl-PL" dirty="0" smtClean="0"/>
              <a:t>a == b;</a:t>
            </a:r>
          </a:p>
          <a:p>
            <a:pPr marL="742950" indent="-514350">
              <a:buAutoNum type="alphaLcParenR"/>
            </a:pPr>
            <a:r>
              <a:rPr lang="pl-PL" dirty="0" err="1" smtClean="0"/>
              <a:t>a.equals</a:t>
            </a:r>
            <a:r>
              <a:rPr lang="pl-PL" dirty="0" smtClean="0"/>
              <a:t>(c);</a:t>
            </a:r>
          </a:p>
          <a:p>
            <a:pPr marL="742950" indent="-514350">
              <a:buAutoNum type="alphaLcParenR"/>
            </a:pPr>
            <a:r>
              <a:rPr lang="pl-PL" dirty="0" smtClean="0"/>
              <a:t>b == c;</a:t>
            </a:r>
            <a:endParaRPr lang="pl-PL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73824" y="1913867"/>
            <a:ext cx="9970476" cy="505457"/>
          </a:xfrm>
        </p:spPr>
        <p:txBody>
          <a:bodyPr/>
          <a:lstStyle/>
          <a:p>
            <a:r>
              <a:rPr lang="pl-PL" sz="5400" dirty="0" smtClean="0"/>
              <a:t>Sprawdźmy w IDE przykład z poprzedniego slajdu </a:t>
            </a:r>
            <a:r>
              <a:rPr lang="pl-PL" sz="5400" dirty="0" smtClean="0">
                <a:sym typeface="Wingdings" pitchFamily="2" charset="2"/>
              </a:rPr>
              <a:t></a:t>
            </a:r>
            <a:endParaRPr lang="pl-PL" sz="5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String</a:t>
            </a:r>
            <a:r>
              <a:rPr lang="pl-PL" dirty="0" smtClean="0"/>
              <a:t> </a:t>
            </a:r>
            <a:r>
              <a:rPr lang="pl-PL" dirty="0" err="1" smtClean="0"/>
              <a:t>pool</a:t>
            </a:r>
            <a:r>
              <a:rPr lang="pl-PL" dirty="0" smtClean="0"/>
              <a:t> a referencja 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73824" y="1913867"/>
            <a:ext cx="9970476" cy="2464702"/>
          </a:xfrm>
        </p:spPr>
        <p:txBody>
          <a:bodyPr/>
          <a:lstStyle/>
          <a:p>
            <a:r>
              <a:rPr lang="pl-PL" sz="5400" dirty="0" smtClean="0"/>
              <a:t>Zatem metoda </a:t>
            </a:r>
            <a:r>
              <a:rPr lang="pl-PL" sz="5400" dirty="0" err="1" smtClean="0"/>
              <a:t>equals</a:t>
            </a:r>
            <a:r>
              <a:rPr lang="pl-PL" sz="5400" dirty="0" smtClean="0"/>
              <a:t> sprawdza zawartość a „==‘’ sprawdza referencję czyli adres obiektu </a:t>
            </a:r>
            <a:endParaRPr lang="pl-PL" sz="5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</a:t>
            </a:r>
            <a:r>
              <a:rPr lang="pl-PL" dirty="0" err="1" smtClean="0"/>
              <a:t>rekturacyjne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872762" y="1755605"/>
            <a:ext cx="9205546" cy="1726149"/>
          </a:xfrm>
        </p:spPr>
        <p:txBody>
          <a:bodyPr/>
          <a:lstStyle/>
          <a:p>
            <a:r>
              <a:rPr lang="pl-PL" sz="4000" dirty="0" smtClean="0"/>
              <a:t>Co w uproszczeniu robi operator </a:t>
            </a:r>
            <a:r>
              <a:rPr lang="pl-PL" sz="4000" dirty="0" err="1" smtClean="0"/>
              <a:t>„ne</a:t>
            </a:r>
            <a:r>
              <a:rPr lang="pl-PL" sz="4000" dirty="0" smtClean="0"/>
              <a:t>w”?</a:t>
            </a:r>
            <a:endParaRPr lang="pl-PL" sz="40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450731" y="1755604"/>
            <a:ext cx="9724291" cy="2025087"/>
          </a:xfrm>
        </p:spPr>
        <p:txBody>
          <a:bodyPr/>
          <a:lstStyle/>
          <a:p>
            <a:r>
              <a:rPr lang="pl-PL" sz="4000" dirty="0" smtClean="0"/>
              <a:t>Jak nazywa się główna klasa w Java?</a:t>
            </a:r>
          </a:p>
          <a:p>
            <a:r>
              <a:rPr lang="pl-PL" sz="4000" dirty="0" smtClean="0"/>
              <a:t>…</a:t>
            </a:r>
          </a:p>
          <a:p>
            <a:r>
              <a:rPr lang="pl-PL" sz="4000" dirty="0" smtClean="0"/>
              <a:t>Jakie ma metody ?</a:t>
            </a:r>
          </a:p>
          <a:p>
            <a:endParaRPr lang="pl-PL" sz="4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Object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hlinkClick r:id="rId2"/>
              </a:rPr>
              <a:t>https://docs.oracle.com/javase/10/docs/api/java/lang/Object.html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576146" y="1729228"/>
            <a:ext cx="8024447" cy="2271272"/>
          </a:xfrm>
        </p:spPr>
        <p:txBody>
          <a:bodyPr/>
          <a:lstStyle/>
          <a:p>
            <a:r>
              <a:rPr lang="pl-PL" dirty="0" smtClean="0"/>
              <a:t>Najważniejsze dla juniora metody to klasy Object:</a:t>
            </a:r>
          </a:p>
          <a:p>
            <a:r>
              <a:rPr lang="pl-PL" dirty="0" err="1" smtClean="0"/>
              <a:t>toString</a:t>
            </a:r>
            <a:r>
              <a:rPr lang="pl-PL" dirty="0" smtClean="0"/>
              <a:t>()</a:t>
            </a:r>
          </a:p>
          <a:p>
            <a:r>
              <a:rPr lang="pl-PL" dirty="0" err="1" smtClean="0"/>
              <a:t>hashCode</a:t>
            </a:r>
            <a:r>
              <a:rPr lang="pl-PL" dirty="0" smtClean="0"/>
              <a:t>()</a:t>
            </a:r>
          </a:p>
          <a:p>
            <a:r>
              <a:rPr lang="pl-PL" dirty="0" err="1" smtClean="0"/>
              <a:t>equals</a:t>
            </a:r>
            <a:r>
              <a:rPr lang="pl-PL" dirty="0" smtClean="0"/>
              <a:t>()</a:t>
            </a:r>
            <a:endParaRPr lang="pl-P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Ten obiekt ;)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6358045" cy="1699772"/>
          </a:xfrm>
        </p:spPr>
        <p:txBody>
          <a:bodyPr/>
          <a:lstStyle/>
          <a:p>
            <a:r>
              <a:rPr lang="pl-PL" sz="6000" dirty="0" smtClean="0"/>
              <a:t>Czym jest operator </a:t>
            </a:r>
            <a:r>
              <a:rPr lang="pl-PL" sz="6000" dirty="0" err="1" smtClean="0"/>
              <a:t>this</a:t>
            </a:r>
            <a:r>
              <a:rPr lang="pl-PL" sz="6000" dirty="0" smtClean="0"/>
              <a:t>?</a:t>
            </a:r>
            <a:endParaRPr lang="pl-PL" sz="6000" dirty="0"/>
          </a:p>
        </p:txBody>
      </p:sp>
      <p:pic>
        <p:nvPicPr>
          <p:cNvPr id="220162" name="Picture 2" descr="THIS Institute on Twitter: &quot;Our senior fellowship competition is 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2624" y="4065709"/>
            <a:ext cx="5880222" cy="213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Klasa</a:t>
            </a:r>
            <a:endParaRPr/>
          </a:p>
        </p:txBody>
      </p:sp>
      <p:sp>
        <p:nvSpPr>
          <p:cNvPr id="535" name="Google Shape;535;p68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36" name="Google Shape;5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216741" cy="508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Obiekt</a:t>
            </a:r>
            <a:endParaRPr/>
          </a:p>
        </p:txBody>
      </p:sp>
      <p:sp>
        <p:nvSpPr>
          <p:cNvPr id="551" name="Google Shape;551;p70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52" name="Google Shape;5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0" y="1115401"/>
            <a:ext cx="9220104" cy="5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Merge</a:t>
            </a:r>
            <a:r>
              <a:rPr lang="pl-PL" dirty="0" smtClean="0"/>
              <a:t>  </a:t>
            </a:r>
            <a:r>
              <a:rPr lang="pl-PL" dirty="0" err="1" smtClean="0"/>
              <a:t>vs</a:t>
            </a:r>
            <a:r>
              <a:rPr lang="pl-PL" dirty="0" smtClean="0"/>
              <a:t>. </a:t>
            </a:r>
            <a:r>
              <a:rPr lang="pl-PL" dirty="0" err="1" smtClean="0"/>
              <a:t>rebase</a:t>
            </a:r>
            <a:endParaRPr lang="pl-PL" dirty="0"/>
          </a:p>
        </p:txBody>
      </p:sp>
      <p:pic>
        <p:nvPicPr>
          <p:cNvPr id="1026" name="Picture 2" descr="Difference Between Git Rebase and Merge | Difference Betwe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7422" y="1527297"/>
            <a:ext cx="5999040" cy="4346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Metody</a:t>
            </a:r>
            <a:endParaRPr/>
          </a:p>
        </p:txBody>
      </p:sp>
      <p:sp>
        <p:nvSpPr>
          <p:cNvPr id="558" name="Google Shape;558;p71"/>
          <p:cNvSpPr txBox="1">
            <a:spLocks noGrp="1"/>
          </p:cNvSpPr>
          <p:nvPr>
            <p:ph type="body" idx="1"/>
          </p:nvPr>
        </p:nvSpPr>
        <p:spPr>
          <a:xfrm>
            <a:off x="466725" y="1043850"/>
            <a:ext cx="4434000" cy="4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800"/>
              <a:buNone/>
            </a:pPr>
            <a:r>
              <a:rPr lang="pl-PL" sz="2400" b="1"/>
              <a:t>Metoda </a:t>
            </a:r>
            <a:r>
              <a:rPr lang="pl-PL" sz="2400"/>
              <a:t>– procedura operująca na danych.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zwraca informację o stanie obiektu,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przeprowadza obliczenia na dostarczonych danych,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-PL" sz="2400"/>
              <a:t>zapisuje dostarczone dane…</a:t>
            </a:r>
            <a:endParaRPr sz="2400"/>
          </a:p>
        </p:txBody>
      </p:sp>
      <p:sp>
        <p:nvSpPr>
          <p:cNvPr id="559" name="Google Shape;559;p7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60" name="Google Shape;5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125" y="1115400"/>
            <a:ext cx="6119701" cy="365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127" y="4772849"/>
            <a:ext cx="3979922" cy="15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Metody</a:t>
            </a:r>
            <a:endParaRPr/>
          </a:p>
        </p:txBody>
      </p:sp>
      <p:sp>
        <p:nvSpPr>
          <p:cNvPr id="567" name="Google Shape;567;p7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68" name="Google Shape;5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5401"/>
            <a:ext cx="11887204" cy="336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Widoczność</a:t>
            </a:r>
            <a:endParaRPr/>
          </a:p>
        </p:txBody>
      </p:sp>
      <p:sp>
        <p:nvSpPr>
          <p:cNvPr id="574" name="Google Shape;574;p7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575" name="Google Shape;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25" y="1043950"/>
            <a:ext cx="9059049" cy="2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3"/>
          <p:cNvSpPr txBox="1"/>
          <p:nvPr/>
        </p:nvSpPr>
        <p:spPr>
          <a:xfrm>
            <a:off x="671525" y="3228975"/>
            <a:ext cx="100728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Modyfikatory dostępu określają czy inne klasy mogą używać poszczególnych pól lub wywoływać określone metody.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Wyróżniamy dwa poziomy dostępu: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l-PL" sz="1800" b="1">
                <a:latin typeface="Calibri"/>
                <a:ea typeface="Calibri"/>
                <a:cs typeface="Calibri"/>
                <a:sym typeface="Calibri"/>
              </a:rPr>
              <a:t>top level</a:t>
            </a: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 – public lub package-private (brak modyfikatora)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l-PL" sz="1800" b="1">
                <a:latin typeface="Calibri"/>
                <a:ea typeface="Calibri"/>
                <a:cs typeface="Calibri"/>
                <a:sym typeface="Calibri"/>
              </a:rPr>
              <a:t>member level</a:t>
            </a: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 – public, private, protected lub package-private (brak modyfikatora)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Podczas wyboru poziomu dostępu kierujemy się dwiema zasadami: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używamy modyfikatora private chyba, że mamy naprawdę dobry powód, aby tego nie robić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l-PL" sz="1800">
                <a:latin typeface="Calibri"/>
                <a:ea typeface="Calibri"/>
                <a:cs typeface="Calibri"/>
                <a:sym typeface="Calibri"/>
              </a:rPr>
              <a:t>unikaj pól public za wyjątkiem stałych,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0" cy="7173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"/>
              <a:buNone/>
            </a:pPr>
            <a:r>
              <a:rPr lang="pl-PL"/>
              <a:t>Java - static</a:t>
            </a:r>
            <a:endParaRPr/>
          </a:p>
        </p:txBody>
      </p:sp>
      <p:sp>
        <p:nvSpPr>
          <p:cNvPr id="632" name="Google Shape;632;p81"/>
          <p:cNvSpPr txBox="1">
            <a:spLocks noGrp="1"/>
          </p:cNvSpPr>
          <p:nvPr>
            <p:ph type="body" idx="1"/>
          </p:nvPr>
        </p:nvSpPr>
        <p:spPr>
          <a:xfrm>
            <a:off x="1962637" y="2101781"/>
            <a:ext cx="82668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1651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pola statyczne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metody statyczne</a:t>
            </a:r>
            <a:endParaRPr/>
          </a:p>
          <a:p>
            <a:pPr marL="571500" lvl="0" indent="-317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pl-PL"/>
              <a:t>klasy statyczne</a:t>
            </a:r>
            <a:endParaRPr/>
          </a:p>
        </p:txBody>
      </p:sp>
      <p:sp>
        <p:nvSpPr>
          <p:cNvPr id="633" name="Google Shape;633;p81"/>
          <p:cNvSpPr txBox="1">
            <a:spLocks noGrp="1"/>
          </p:cNvSpPr>
          <p:nvPr>
            <p:ph type="ftr" idx="4294967295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Pola statyczne</a:t>
            </a:r>
            <a:endParaRPr/>
          </a:p>
        </p:txBody>
      </p:sp>
      <p:sp>
        <p:nvSpPr>
          <p:cNvPr id="647" name="Google Shape;647;p83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648" name="Google Shape;6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88" y="1115401"/>
            <a:ext cx="9557535" cy="508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 smtClean="0"/>
              <a:t>Pytanie rekrutacyjne  - Metody Statyczne </a:t>
            </a:r>
            <a:endParaRPr/>
          </a:p>
        </p:txBody>
      </p:sp>
      <p:sp>
        <p:nvSpPr>
          <p:cNvPr id="640" name="Google Shape;640;p8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"/>
          </p:nvPr>
        </p:nvSpPr>
        <p:spPr>
          <a:xfrm>
            <a:off x="732692" y="2074610"/>
            <a:ext cx="10515600" cy="2075066"/>
          </a:xfrm>
        </p:spPr>
        <p:txBody>
          <a:bodyPr/>
          <a:lstStyle/>
          <a:p>
            <a:r>
              <a:rPr lang="pl-PL" sz="3600" dirty="0" smtClean="0"/>
              <a:t>Kiedy metoda w klasie powinna być statyczna?</a:t>
            </a:r>
            <a:endParaRPr lang="pl-PL" sz="36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 dirty="0" smtClean="0"/>
              <a:t>Pytanie rekrutacyjne  - Metody Statyczne </a:t>
            </a:r>
            <a:endParaRPr/>
          </a:p>
        </p:txBody>
      </p:sp>
      <p:sp>
        <p:nvSpPr>
          <p:cNvPr id="640" name="Google Shape;640;p82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"/>
          </p:nvPr>
        </p:nvSpPr>
        <p:spPr>
          <a:xfrm>
            <a:off x="732692" y="2074610"/>
            <a:ext cx="10750062" cy="2734782"/>
          </a:xfrm>
        </p:spPr>
        <p:txBody>
          <a:bodyPr/>
          <a:lstStyle/>
          <a:p>
            <a:r>
              <a:rPr lang="pl-PL" sz="3600" dirty="0" smtClean="0"/>
              <a:t>Metody statyczne w klasie nie mogą zmieniać stanu obiektu!!! Czyli nie zmieniają atrybutów/pól w klasie.</a:t>
            </a:r>
          </a:p>
          <a:p>
            <a:r>
              <a:rPr lang="pl-PL" sz="3600" dirty="0" smtClean="0"/>
              <a:t>Metoda przyjmuje wartości w zwraca nie ruszając nic co jest w obiekcie </a:t>
            </a:r>
            <a:r>
              <a:rPr lang="pl-PL" sz="3600" dirty="0" smtClean="0">
                <a:sym typeface="Wingdings" pitchFamily="2" charset="2"/>
              </a:rPr>
              <a:t></a:t>
            </a:r>
            <a:endParaRPr lang="pl-PL" sz="36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Metody statyczne</a:t>
            </a:r>
            <a:endParaRPr/>
          </a:p>
        </p:txBody>
      </p:sp>
      <p:sp>
        <p:nvSpPr>
          <p:cNvPr id="662" name="Google Shape;662;p85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Przemek Baranowski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pic>
        <p:nvPicPr>
          <p:cNvPr id="663" name="Google Shape;66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274" y="4641875"/>
            <a:ext cx="3748075" cy="15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5401"/>
            <a:ext cx="7991473" cy="424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Metody statyczne - przykład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995854" y="2775513"/>
            <a:ext cx="7737230" cy="1981126"/>
          </a:xfrm>
        </p:spPr>
        <p:txBody>
          <a:bodyPr/>
          <a:lstStyle/>
          <a:p>
            <a:r>
              <a:rPr lang="pl-PL" sz="4400" dirty="0" smtClean="0"/>
              <a:t>Zróbmy przykład w naszym IDE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Interface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Interfejsy służą do ustalania zachowań klas które je implementują, czyli wszystkie metody zdefiniowane w interfejsie klasa implementująca musi przedstawić/zapisać/zaimplementować.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312377" y="1755605"/>
            <a:ext cx="7825154" cy="505457"/>
          </a:xfrm>
        </p:spPr>
        <p:txBody>
          <a:bodyPr/>
          <a:lstStyle/>
          <a:p>
            <a:r>
              <a:rPr lang="pl-PL" dirty="0" smtClean="0"/>
              <a:t>Rozpoznamy go przez słowo kluczowe „</a:t>
            </a:r>
            <a:r>
              <a:rPr lang="pl-PL" b="1" dirty="0" err="1" smtClean="0"/>
              <a:t>interface</a:t>
            </a:r>
            <a:r>
              <a:rPr lang="pl-PL" dirty="0" smtClean="0"/>
              <a:t>”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3383696" y="2632319"/>
            <a:ext cx="6569196" cy="1336675"/>
          </a:xfrm>
        </p:spPr>
        <p:txBody>
          <a:bodyPr/>
          <a:lstStyle/>
          <a:p>
            <a:r>
              <a:rPr lang="pl-PL" dirty="0" smtClean="0"/>
              <a:t>Klasy implementują interfejsy a nie je rozszerzają  </a:t>
            </a:r>
            <a:r>
              <a:rPr lang="pl-PL" dirty="0" smtClean="0">
                <a:sym typeface="Wingdings" pitchFamily="2" charset="2"/>
              </a:rPr>
              <a:t></a:t>
            </a:r>
          </a:p>
          <a:p>
            <a:r>
              <a:rPr lang="pl-PL" dirty="0" smtClean="0">
                <a:sym typeface="Wingdings" pitchFamily="2" charset="2"/>
              </a:rPr>
              <a:t>czyli słowo kluczowe </a:t>
            </a:r>
            <a:r>
              <a:rPr lang="pl-PL" b="1" dirty="0" err="1" smtClean="0">
                <a:sym typeface="Wingdings" pitchFamily="2" charset="2"/>
              </a:rPr>
              <a:t>implement</a:t>
            </a:r>
            <a:r>
              <a:rPr lang="pl-PL" dirty="0" smtClean="0">
                <a:sym typeface="Wingdings" pitchFamily="2" charset="2"/>
              </a:rPr>
              <a:t> nie </a:t>
            </a:r>
            <a:r>
              <a:rPr lang="pl-PL" b="1" dirty="0" err="1" smtClean="0">
                <a:sym typeface="Wingdings" pitchFamily="2" charset="2"/>
              </a:rPr>
              <a:t>extend</a:t>
            </a:r>
            <a:endParaRPr lang="pl-PL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- powtórka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680448" y="1113767"/>
            <a:ext cx="5593114" cy="505457"/>
          </a:xfrm>
        </p:spPr>
        <p:txBody>
          <a:bodyPr/>
          <a:lstStyle/>
          <a:p>
            <a:r>
              <a:rPr lang="pl-PL" dirty="0" smtClean="0"/>
              <a:t>GIT – prawdziwe „</a:t>
            </a:r>
            <a:r>
              <a:rPr lang="pl-PL" dirty="0" err="1" smtClean="0"/>
              <a:t>workflow</a:t>
            </a:r>
            <a:r>
              <a:rPr lang="pl-PL" dirty="0" smtClean="0"/>
              <a:t>”: </a:t>
            </a:r>
            <a:endParaRPr lang="pl-PL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xfrm>
            <a:off x="349042" y="1028714"/>
            <a:ext cx="2247900" cy="2246312"/>
          </a:xfrm>
          <a:prstGeom prst="rect">
            <a:avLst/>
          </a:prstGeom>
          <a:noFill/>
        </p:spPr>
      </p:pic>
      <p:pic>
        <p:nvPicPr>
          <p:cNvPr id="8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515" y="1837592"/>
            <a:ext cx="7822322" cy="40937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9;p19"/>
          <p:cNvSpPr txBox="1">
            <a:spLocks noGrp="1"/>
          </p:cNvSpPr>
          <p:nvPr>
            <p:ph type="ftr" idx="11"/>
          </p:nvPr>
        </p:nvSpPr>
        <p:spPr>
          <a:xfrm>
            <a:off x="3205880" y="6189296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Autor: Marek </a:t>
            </a:r>
            <a:r>
              <a:rPr lang="pl-PL" dirty="0" err="1"/>
              <a:t>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Prawa do korzystania z materiałów posiada Software Development </a:t>
            </a:r>
            <a:r>
              <a:rPr lang="pl-PL" dirty="0" err="1"/>
              <a:t>Academy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Interface</a:t>
            </a:r>
            <a:endParaRPr lang="pl-PL" dirty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678" y="1817075"/>
            <a:ext cx="6772152" cy="351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Dziedziczenie dla przypomnienia</a:t>
            </a:r>
            <a:endParaRPr lang="pl-PL" dirty="0"/>
          </a:p>
        </p:txBody>
      </p:sp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75" y="1804988"/>
            <a:ext cx="5964238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Interface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Klasa dziedziczy gdy jest pochodną rodzica. Samochód jest pojazdem motorowym (slajd wcześniej Car </a:t>
            </a:r>
            <a:r>
              <a:rPr lang="pl-PL" dirty="0" err="1" smtClean="0"/>
              <a:t>extends</a:t>
            </a:r>
            <a:r>
              <a:rPr lang="pl-PL" dirty="0" smtClean="0"/>
              <a:t> </a:t>
            </a:r>
            <a:r>
              <a:rPr lang="pl-PL" dirty="0" err="1" smtClean="0"/>
              <a:t>Vehicle</a:t>
            </a:r>
            <a:r>
              <a:rPr lang="pl-PL" dirty="0" smtClean="0"/>
              <a:t>)…</a:t>
            </a:r>
          </a:p>
          <a:p>
            <a:r>
              <a:rPr lang="pl-PL" dirty="0" smtClean="0"/>
              <a:t>ale Klasa implementuje interfejs gdy zawiera funkcjonalność np. implementuje silnik V8 czyli zawiera go </a:t>
            </a:r>
            <a:r>
              <a:rPr lang="pl-PL" dirty="0" smtClean="0">
                <a:sym typeface="Wingdings" pitchFamily="2" charset="2"/>
              </a:rPr>
              <a:t>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521069" y="1245651"/>
            <a:ext cx="6735655" cy="688657"/>
          </a:xfrm>
        </p:spPr>
        <p:txBody>
          <a:bodyPr/>
          <a:lstStyle/>
          <a:p>
            <a:r>
              <a:rPr lang="pl-PL" sz="4000" dirty="0" smtClean="0"/>
              <a:t>Kiedy rozszerzać klasę a kiedy implementować interfejs? </a:t>
            </a:r>
            <a:endParaRPr lang="pl-PL" sz="4000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4"/>
          </p:nvPr>
        </p:nvSpPr>
        <p:spPr>
          <a:xfrm>
            <a:off x="1582615" y="2649903"/>
            <a:ext cx="9249508" cy="1336675"/>
          </a:xfrm>
        </p:spPr>
        <p:txBody>
          <a:bodyPr/>
          <a:lstStyle/>
          <a:p>
            <a:r>
              <a:rPr lang="pl-PL" dirty="0" err="1" smtClean="0"/>
              <a:t>Hint</a:t>
            </a:r>
            <a:r>
              <a:rPr lang="pl-PL" dirty="0" smtClean="0"/>
              <a:t>: Kiedyś się długo zastanawiałem jak to można precyzyjnie przedstawić i znalazłem ! </a:t>
            </a:r>
            <a:r>
              <a:rPr lang="pl-PL" dirty="0" smtClean="0">
                <a:sym typeface="Wingdings" pitchFamily="2" charset="2"/>
              </a:rPr>
              <a:t> W jakichś materiałach </a:t>
            </a:r>
            <a:r>
              <a:rPr lang="pl-PL" dirty="0" err="1" smtClean="0">
                <a:sym typeface="Wingdings" pitchFamily="2" charset="2"/>
              </a:rPr>
              <a:t>online</a:t>
            </a:r>
            <a:r>
              <a:rPr lang="pl-PL" dirty="0" smtClean="0">
                <a:sym typeface="Wingdings" pitchFamily="2" charset="2"/>
              </a:rPr>
              <a:t> z uniwersytetu X (nie pamiętam którego)</a:t>
            </a:r>
            <a:r>
              <a:rPr lang="pl-PL" dirty="0" smtClean="0"/>
              <a:t> </a:t>
            </a:r>
            <a:endParaRPr lang="pl-PL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151793" y="2133674"/>
            <a:ext cx="9689123" cy="2385572"/>
          </a:xfrm>
        </p:spPr>
        <p:txBody>
          <a:bodyPr/>
          <a:lstStyle/>
          <a:p>
            <a:r>
              <a:rPr lang="pl-PL" sz="4000" dirty="0" smtClean="0"/>
              <a:t>Czym się różni kompozycja od dziedziczenia?</a:t>
            </a:r>
            <a:endParaRPr lang="pl-PL" sz="4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046286" y="1069804"/>
            <a:ext cx="9689123" cy="4249541"/>
          </a:xfrm>
        </p:spPr>
        <p:txBody>
          <a:bodyPr/>
          <a:lstStyle/>
          <a:p>
            <a:r>
              <a:rPr lang="pl-PL" sz="3200" dirty="0" smtClean="0"/>
              <a:t>W skrócie podczas dziedziczenia nasz obiekt jest tym z którego dziedziczy, jak syn po ojcu </a:t>
            </a:r>
            <a:r>
              <a:rPr lang="pl-PL" sz="3200" dirty="0" smtClean="0">
                <a:sym typeface="Wingdings" pitchFamily="2" charset="2"/>
              </a:rPr>
              <a:t></a:t>
            </a:r>
          </a:p>
          <a:p>
            <a:r>
              <a:rPr lang="pl-PL" sz="3200" dirty="0" smtClean="0"/>
              <a:t>W kompozycji klasa jest atrybutem/polem innej klasy.</a:t>
            </a:r>
          </a:p>
          <a:p>
            <a:r>
              <a:rPr lang="pl-PL" sz="3200" dirty="0" smtClean="0"/>
              <a:t>Nie rozszerza nie implementuje a zawiera jako pole.</a:t>
            </a:r>
            <a:endParaRPr lang="pl-PL" sz="3200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1313" y="3607044"/>
            <a:ext cx="46005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365133" y="2107297"/>
            <a:ext cx="8036168" cy="2385572"/>
          </a:xfrm>
        </p:spPr>
        <p:txBody>
          <a:bodyPr/>
          <a:lstStyle/>
          <a:p>
            <a:r>
              <a:rPr lang="pl-PL" sz="4000" dirty="0" smtClean="0"/>
              <a:t>Czym jest interfejs funkcyjny?</a:t>
            </a:r>
            <a:endParaRPr lang="pl-PL" sz="40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365133" y="2107297"/>
            <a:ext cx="8036168" cy="2385572"/>
          </a:xfrm>
        </p:spPr>
        <p:txBody>
          <a:bodyPr/>
          <a:lstStyle/>
          <a:p>
            <a:r>
              <a:rPr lang="pl-PL" sz="4000" dirty="0" smtClean="0"/>
              <a:t>Interfejs funkcyjny ma tylko jedną metodę </a:t>
            </a:r>
            <a:r>
              <a:rPr lang="pl-PL" sz="4000" dirty="0" smtClean="0">
                <a:sym typeface="Wingdings" pitchFamily="2" charset="2"/>
              </a:rPr>
              <a:t> Stosowany jest w wyrażeniach lambda ale to potem …</a:t>
            </a:r>
            <a:endParaRPr lang="pl-PL" sz="4000" dirty="0"/>
          </a:p>
        </p:txBody>
      </p:sp>
      <p:sp>
        <p:nvSpPr>
          <p:cNvPr id="4" name="Symbol zastępczy tekstu 4"/>
          <p:cNvSpPr>
            <a:spLocks noGrp="1"/>
          </p:cNvSpPr>
          <p:nvPr>
            <p:ph type="body" idx="3"/>
          </p:nvPr>
        </p:nvSpPr>
        <p:spPr>
          <a:xfrm>
            <a:off x="2508742" y="4695092"/>
            <a:ext cx="8036168" cy="1462454"/>
          </a:xfrm>
        </p:spPr>
        <p:txBody>
          <a:bodyPr/>
          <a:lstStyle/>
          <a:p>
            <a:r>
              <a:rPr lang="pl-PL" sz="2000" dirty="0" smtClean="0"/>
              <a:t>*Czepialskie pytanie ale takie dostałem … ;)</a:t>
            </a:r>
            <a:endParaRPr lang="pl-PL" sz="20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644162" y="1755606"/>
            <a:ext cx="8985737" cy="1532718"/>
          </a:xfrm>
        </p:spPr>
        <p:txBody>
          <a:bodyPr/>
          <a:lstStyle/>
          <a:p>
            <a:r>
              <a:rPr lang="pl-PL" sz="3600" dirty="0" smtClean="0"/>
              <a:t>Znamy klasy i interfejsy to czas na kolekcje </a:t>
            </a:r>
            <a:r>
              <a:rPr lang="pl-PL" sz="3600" dirty="0" smtClean="0">
                <a:sym typeface="Wingdings" pitchFamily="2" charset="2"/>
              </a:rPr>
              <a:t></a:t>
            </a:r>
            <a:endParaRPr lang="pl-PL" sz="3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943099" y="1755604"/>
            <a:ext cx="8097715" cy="4012150"/>
          </a:xfrm>
        </p:spPr>
        <p:txBody>
          <a:bodyPr/>
          <a:lstStyle/>
          <a:p>
            <a:r>
              <a:rPr lang="pl-PL" dirty="0" smtClean="0"/>
              <a:t>Służą programistom do składowania obiektów w „kontenerach” ich grupowaniu </a:t>
            </a:r>
            <a:r>
              <a:rPr lang="pl-PL" dirty="0" smtClean="0">
                <a:sym typeface="Wingdings" pitchFamily="2" charset="2"/>
              </a:rPr>
              <a:t></a:t>
            </a:r>
          </a:p>
          <a:p>
            <a:r>
              <a:rPr lang="pl-PL" dirty="0" smtClean="0">
                <a:sym typeface="Wingdings" pitchFamily="2" charset="2"/>
              </a:rPr>
              <a:t>Wyróżniamy 4 podstawowe interfejsy kolekcji: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Mapa – </a:t>
            </a:r>
            <a:r>
              <a:rPr lang="pl-PL" dirty="0" err="1" smtClean="0">
                <a:sym typeface="Wingdings" pitchFamily="2" charset="2"/>
              </a:rPr>
              <a:t>java.util.Map&lt;E</a:t>
            </a:r>
            <a:r>
              <a:rPr lang="pl-PL" dirty="0" smtClean="0">
                <a:sym typeface="Wingdings" pitchFamily="2" charset="2"/>
              </a:rPr>
              <a:t>&gt; 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Zbiór – </a:t>
            </a:r>
            <a:r>
              <a:rPr lang="pl-PL" dirty="0" err="1" smtClean="0">
                <a:sym typeface="Wingdings" pitchFamily="2" charset="2"/>
              </a:rPr>
              <a:t>java.util.Set&lt;E</a:t>
            </a:r>
            <a:r>
              <a:rPr lang="pl-PL" dirty="0" smtClean="0">
                <a:sym typeface="Wingdings" pitchFamily="2" charset="2"/>
              </a:rPr>
              <a:t>&gt;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Lista – </a:t>
            </a:r>
            <a:r>
              <a:rPr lang="pl-PL" dirty="0" err="1" smtClean="0">
                <a:sym typeface="Wingdings" pitchFamily="2" charset="2"/>
              </a:rPr>
              <a:t>java.util.List&lt;E</a:t>
            </a:r>
            <a:r>
              <a:rPr lang="pl-PL" dirty="0" smtClean="0">
                <a:sym typeface="Wingdings" pitchFamily="2" charset="2"/>
              </a:rPr>
              <a:t>&gt;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Kolejka – </a:t>
            </a:r>
            <a:r>
              <a:rPr lang="pl-PL" dirty="0" err="1" smtClean="0">
                <a:sym typeface="Wingdings" pitchFamily="2" charset="2"/>
              </a:rPr>
              <a:t>java.util.Queue&lt;E</a:t>
            </a:r>
            <a:r>
              <a:rPr lang="pl-PL" dirty="0" smtClean="0">
                <a:sym typeface="Wingdings" pitchFamily="2" charset="2"/>
              </a:rPr>
              <a:t>&gt;</a:t>
            </a:r>
          </a:p>
          <a:p>
            <a:r>
              <a:rPr lang="pl-PL" dirty="0" smtClean="0">
                <a:sym typeface="Wingdings" pitchFamily="2" charset="2"/>
              </a:rPr>
              <a:t>* E – to dowolny typ obiektu który dana kolekcja będzie przechowywać </a:t>
            </a:r>
          </a:p>
        </p:txBody>
      </p:sp>
      <p:sp>
        <p:nvSpPr>
          <p:cNvPr id="7" name="Prostokąt 6"/>
          <p:cNvSpPr/>
          <p:nvPr/>
        </p:nvSpPr>
        <p:spPr>
          <a:xfrm>
            <a:off x="5953974" y="32751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ym typeface="Wingdings" pitchFamily="2" charset="2"/>
              </a:rPr>
              <a:t>–</a:t>
            </a:r>
            <a:endParaRPr lang="pl-PL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pic>
        <p:nvPicPr>
          <p:cNvPr id="6" name="Obraz 5" descr="https://www.samouczekprogramisty.pl/assets/images/2016/08/09_kolekcje_dziedziczenie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9286" y="2005263"/>
            <a:ext cx="7496268" cy="296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ymbol zastępczy tekstu 4"/>
          <p:cNvSpPr>
            <a:spLocks noGrp="1"/>
          </p:cNvSpPr>
          <p:nvPr>
            <p:ph type="body" idx="3"/>
          </p:nvPr>
        </p:nvSpPr>
        <p:spPr>
          <a:xfrm>
            <a:off x="2171699" y="1315990"/>
            <a:ext cx="7464669" cy="864503"/>
          </a:xfrm>
        </p:spPr>
        <p:txBody>
          <a:bodyPr/>
          <a:lstStyle/>
          <a:p>
            <a:r>
              <a:rPr lang="pl-PL" dirty="0" smtClean="0"/>
              <a:t>Rodzaje interfejsów kolekcji:</a:t>
            </a:r>
            <a:endParaRPr lang="pl-P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rekrutacyjne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4649923" y="1755605"/>
            <a:ext cx="7386746" cy="4223164"/>
          </a:xfrm>
        </p:spPr>
        <p:txBody>
          <a:bodyPr/>
          <a:lstStyle/>
          <a:p>
            <a:r>
              <a:rPr lang="pl-PL" sz="4800" dirty="0" smtClean="0"/>
              <a:t>Jak zmienić ostatni </a:t>
            </a:r>
            <a:r>
              <a:rPr lang="pl-PL" sz="4800" dirty="0" err="1" smtClean="0"/>
              <a:t>commit</a:t>
            </a:r>
            <a:r>
              <a:rPr lang="pl-PL" sz="4800" dirty="0" smtClean="0"/>
              <a:t>?</a:t>
            </a:r>
            <a:endParaRPr lang="pl-PL" sz="4800" dirty="0"/>
          </a:p>
        </p:txBody>
      </p:sp>
      <p:pic>
        <p:nvPicPr>
          <p:cNvPr id="7" name="Picture 2" descr="git-scm.com/images/logos/downloads/Git-Icon-178..."/>
          <p:cNvPicPr>
            <a:picLocks noGrp="1" noChangeAspect="1" noChangeArrowheads="1"/>
          </p:cNvPicPr>
          <p:nvPr>
            <p:ph type="pic" idx="2"/>
          </p:nvPr>
        </p:nvPicPr>
        <p:blipFill>
          <a:blip r:embed="rId2"/>
          <a:srcRect t="35" b="3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2549769" y="1667682"/>
            <a:ext cx="7464669" cy="864503"/>
          </a:xfrm>
        </p:spPr>
        <p:txBody>
          <a:bodyPr/>
          <a:lstStyle/>
          <a:p>
            <a:r>
              <a:rPr lang="pl-PL" dirty="0" smtClean="0"/>
              <a:t>Rodzaje implementacji interfejsów kolekcji:</a:t>
            </a:r>
            <a:endParaRPr lang="pl-PL" dirty="0"/>
          </a:p>
        </p:txBody>
      </p:sp>
      <p:pic>
        <p:nvPicPr>
          <p:cNvPr id="164866" name="Picture 2" descr="Kolekcj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2957145"/>
            <a:ext cx="7620000" cy="2552700"/>
          </a:xfrm>
          <a:prstGeom prst="rect">
            <a:avLst/>
          </a:prstGeom>
          <a:noFill/>
        </p:spPr>
      </p:pic>
      <p:sp>
        <p:nvSpPr>
          <p:cNvPr id="8" name="Prostokąt 7"/>
          <p:cNvSpPr/>
          <p:nvPr/>
        </p:nvSpPr>
        <p:spPr>
          <a:xfrm>
            <a:off x="3180095" y="5719374"/>
            <a:ext cx="5719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hlinkClick r:id="rId3"/>
              </a:rPr>
              <a:t>Źródło: http://edu.pjwstk.edu.pl/wyklady/poj/scb/Kolekcje/Kolekcje.html</a:t>
            </a:r>
            <a:endParaRPr lang="pl-PL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1943099" y="1755604"/>
            <a:ext cx="8097715" cy="4592442"/>
          </a:xfrm>
        </p:spPr>
        <p:txBody>
          <a:bodyPr/>
          <a:lstStyle/>
          <a:p>
            <a:r>
              <a:rPr lang="pl-PL" dirty="0" smtClean="0"/>
              <a:t>Bardzo podstawowe informacje o kolekcjach: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Lista – posiada kolejne elementy/obiekty i mogą się powtarzać, są poukładane.  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Zbiór – posiada unikalne elementy, także może posiadać tylko jeden egzemplarz danego obiektu. Elementy są nieposortowane, nie zachowują kolejności.</a:t>
            </a:r>
          </a:p>
          <a:p>
            <a:pPr>
              <a:buFontTx/>
              <a:buChar char="-"/>
            </a:pPr>
            <a:r>
              <a:rPr lang="pl-PL" dirty="0" smtClean="0">
                <a:sym typeface="Wingdings" pitchFamily="2" charset="2"/>
              </a:rPr>
              <a:t>Mapa – kolekcja która przechowuje klucz i wartość elementu. Klucz służy do odnalezienia obiektu w kolekcji.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 – proste zadanie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993531" y="1755604"/>
            <a:ext cx="10436469" cy="4530895"/>
          </a:xfrm>
        </p:spPr>
        <p:txBody>
          <a:bodyPr/>
          <a:lstStyle/>
          <a:p>
            <a:pPr marL="742950" indent="-514350">
              <a:buAutoNum type="arabicPeriod"/>
            </a:pPr>
            <a:r>
              <a:rPr lang="pl-PL" dirty="0" smtClean="0"/>
              <a:t>Utwórz Listę implementującą </a:t>
            </a:r>
            <a:r>
              <a:rPr lang="pl-PL" dirty="0" err="1" smtClean="0"/>
              <a:t>ArrayList</a:t>
            </a:r>
            <a:r>
              <a:rPr lang="pl-PL" dirty="0" smtClean="0"/>
              <a:t>.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trzy imiona do listy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jedno z tych imion ponownie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Sprawdź rozmiar listy</a:t>
            </a:r>
          </a:p>
          <a:p>
            <a:r>
              <a:rPr lang="pl-PL" dirty="0" smtClean="0"/>
              <a:t>2. Utwórz zbiór Set implementujący </a:t>
            </a:r>
            <a:r>
              <a:rPr lang="pl-PL" dirty="0" err="1" smtClean="0"/>
              <a:t>HashSet</a:t>
            </a:r>
            <a:r>
              <a:rPr lang="pl-PL" dirty="0" smtClean="0"/>
              <a:t>.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trzy imiona do </a:t>
            </a:r>
            <a:r>
              <a:rPr lang="pl-PL" dirty="0" smtClean="0"/>
              <a:t>zbioru</a:t>
            </a:r>
            <a:endParaRPr lang="pl-PL" dirty="0" smtClean="0"/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jedno z tych imion ponownie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Sprawdź rozmiar </a:t>
            </a:r>
            <a:r>
              <a:rPr lang="pl-PL" dirty="0" smtClean="0"/>
              <a:t>zbioru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Kolekcje – proste zadanie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3"/>
          </p:nvPr>
        </p:nvSpPr>
        <p:spPr>
          <a:xfrm>
            <a:off x="993531" y="1755604"/>
            <a:ext cx="10436469" cy="4530895"/>
          </a:xfrm>
        </p:spPr>
        <p:txBody>
          <a:bodyPr/>
          <a:lstStyle/>
          <a:p>
            <a:pPr marL="742950" indent="-514350">
              <a:buAutoNum type="arabicPeriod"/>
            </a:pPr>
            <a:r>
              <a:rPr lang="pl-PL" dirty="0" smtClean="0"/>
              <a:t>Utwórz Mapę implementującą </a:t>
            </a:r>
            <a:r>
              <a:rPr lang="pl-PL" dirty="0" err="1" smtClean="0"/>
              <a:t>HashMap</a:t>
            </a:r>
            <a:r>
              <a:rPr lang="pl-PL" dirty="0" smtClean="0"/>
              <a:t>.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Kluczem niech będzie </a:t>
            </a:r>
            <a:r>
              <a:rPr lang="pl-PL" dirty="0" err="1" smtClean="0"/>
              <a:t>Integer</a:t>
            </a:r>
            <a:r>
              <a:rPr lang="pl-PL" dirty="0" smtClean="0"/>
              <a:t> a wartością </a:t>
            </a:r>
            <a:r>
              <a:rPr lang="pl-PL" dirty="0" err="1" smtClean="0"/>
              <a:t>String</a:t>
            </a:r>
            <a:endParaRPr lang="pl-PL" dirty="0" smtClean="0"/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trzy imiona do </a:t>
            </a:r>
            <a:r>
              <a:rPr lang="pl-PL" dirty="0" smtClean="0"/>
              <a:t>mapy np.  (1 , „</a:t>
            </a:r>
            <a:r>
              <a:rPr lang="pl-PL" dirty="0" smtClean="0"/>
              <a:t> </a:t>
            </a:r>
            <a:r>
              <a:rPr lang="pl-PL" dirty="0" smtClean="0"/>
              <a:t>Adam”)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Sprawdź rozmiar mapy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Dodaj kolejne imię pod klucz 1</a:t>
            </a:r>
          </a:p>
          <a:p>
            <a:pPr marL="1200150" lvl="1" indent="-514350">
              <a:buFont typeface="Arial" pitchFamily="34" charset="0"/>
              <a:buChar char="•"/>
            </a:pPr>
            <a:r>
              <a:rPr lang="pl-PL" dirty="0" smtClean="0"/>
              <a:t>Sprawdź rozmiar mapy i wyświetl w pętli </a:t>
            </a:r>
            <a:r>
              <a:rPr lang="pl-PL" smtClean="0"/>
              <a:t>wszystkie imiona z mapy.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08951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SzPts val="3200"/>
              <a:buFont typeface="Geo"/>
              <a:buNone/>
            </a:pPr>
            <a:r>
              <a:rPr lang="pl-PL"/>
              <a:t>Co pomaga w programowaniu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ftr" idx="11"/>
          </p:nvPr>
        </p:nvSpPr>
        <p:spPr>
          <a:xfrm>
            <a:off x="2968487" y="6356350"/>
            <a:ext cx="57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Autor: Marek Bobcow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Prawa do korzystania z materiałów posiada Software Development Academy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759600" y="1057275"/>
            <a:ext cx="10135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Cierpliwość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Ciekawość i wnikliwość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Planowanie przed wykonaniem (zawsze!)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Spisywanie (pamiętanie) doświadczeń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Analiza programów pisanych przez innych programistów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Dokumentowanie (nikt tego nie lubi, ale każdy to docenia)*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Współpraca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Na etapie nauki ważne, aby działało „ jakoś”, później zadbamy o „ć”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Podczas nauki możemy korzystać z języka polskiego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Podczas tworzenia rozwiązań komercyjnych wyłącznie z angielskiego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Calibri"/>
              <a:buChar char="●"/>
            </a:pPr>
            <a:r>
              <a:rPr lang="pl-PL" sz="24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Stackoverflow</a:t>
            </a:r>
            <a:endParaRPr sz="24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*dobry kod jest sam w sobie komentarzem</a:t>
            </a:r>
            <a:endParaRPr sz="18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2651</Words>
  <Application>Microsoft Office PowerPoint</Application>
  <PresentationFormat>Niestandardowy</PresentationFormat>
  <Paragraphs>457</Paragraphs>
  <Slides>94</Slides>
  <Notes>41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94</vt:i4>
      </vt:variant>
    </vt:vector>
  </HeadingPairs>
  <TitlesOfParts>
    <vt:vector size="100" baseType="lpstr">
      <vt:lpstr>Arial</vt:lpstr>
      <vt:lpstr>Geo</vt:lpstr>
      <vt:lpstr>Calibri</vt:lpstr>
      <vt:lpstr>Wingdings</vt:lpstr>
      <vt:lpstr>Consolas</vt:lpstr>
      <vt:lpstr>Motyw sdacademy.pl</vt:lpstr>
      <vt:lpstr>Java – podstawy - programowanie</vt:lpstr>
      <vt:lpstr>Agenda</vt:lpstr>
      <vt:lpstr>GIT - powtórka</vt:lpstr>
      <vt:lpstr>GIT - powtórka</vt:lpstr>
      <vt:lpstr>GIT - powtórka</vt:lpstr>
      <vt:lpstr>Pytanie rekrutacyjne</vt:lpstr>
      <vt:lpstr>Merge  vs. rebase</vt:lpstr>
      <vt:lpstr>GIT - powtórka</vt:lpstr>
      <vt:lpstr>Pytanie rekrutacyjne</vt:lpstr>
      <vt:lpstr>Pytanie rekrutacyjne</vt:lpstr>
      <vt:lpstr>GIT - powtórka</vt:lpstr>
      <vt:lpstr>GIT - powtórka</vt:lpstr>
      <vt:lpstr>Zadania</vt:lpstr>
      <vt:lpstr>Pytanie rekrutacyjne </vt:lpstr>
      <vt:lpstr>Maven</vt:lpstr>
      <vt:lpstr>Maven</vt:lpstr>
      <vt:lpstr>Konstrukcja pom.xml</vt:lpstr>
      <vt:lpstr>Gdzie trafia pobrana automatycznie przez Maven biblioteka?</vt:lpstr>
      <vt:lpstr>Maven - cykl życia</vt:lpstr>
      <vt:lpstr>Maven podstawy</vt:lpstr>
      <vt:lpstr>Maven</vt:lpstr>
      <vt:lpstr>Projekt – Maven – IntelliJ IDEA</vt:lpstr>
      <vt:lpstr>Jak działa dependencies?</vt:lpstr>
      <vt:lpstr>Maven</vt:lpstr>
      <vt:lpstr>Maven</vt:lpstr>
      <vt:lpstr>JAVA - powtórka</vt:lpstr>
      <vt:lpstr>Jak działa Java? - powtórka</vt:lpstr>
      <vt:lpstr>Pytania ogólne - ciekawostki</vt:lpstr>
      <vt:lpstr>Java – typy danych</vt:lpstr>
      <vt:lpstr>Zmienne</vt:lpstr>
      <vt:lpstr>JAVA - powtórka</vt:lpstr>
      <vt:lpstr>Typy danych</vt:lpstr>
      <vt:lpstr>Typ prymitywny i obiektowy</vt:lpstr>
      <vt:lpstr>Typ prymitywny i obiektowy</vt:lpstr>
      <vt:lpstr>Operatory</vt:lpstr>
      <vt:lpstr>Pytanie – podpucha rekrutacyjna</vt:lpstr>
      <vt:lpstr>Java – pętle</vt:lpstr>
      <vt:lpstr>Typ prymitywny i obiektowy</vt:lpstr>
      <vt:lpstr>For vs. For each</vt:lpstr>
      <vt:lpstr>Pętle - for</vt:lpstr>
      <vt:lpstr>Java – pętla – for each</vt:lpstr>
      <vt:lpstr>Pętle - for-each</vt:lpstr>
      <vt:lpstr>Tablice - tworzenie</vt:lpstr>
      <vt:lpstr>Tablice i foreach - Zadanie</vt:lpstr>
      <vt:lpstr>Varargs</vt:lpstr>
      <vt:lpstr>Data i czas</vt:lpstr>
      <vt:lpstr>Data i czas</vt:lpstr>
      <vt:lpstr>Data i czas - przykłady</vt:lpstr>
      <vt:lpstr>Data i czas - formatowanie</vt:lpstr>
      <vt:lpstr>Data i czas - zadania</vt:lpstr>
      <vt:lpstr>Wyrażenia regularne</vt:lpstr>
      <vt:lpstr>Regex - Kwantyfikatory</vt:lpstr>
      <vt:lpstr>Regex - zakresy</vt:lpstr>
      <vt:lpstr>Regex - grupy</vt:lpstr>
      <vt:lpstr>Regex - walidacja</vt:lpstr>
      <vt:lpstr>Regex - zadania</vt:lpstr>
      <vt:lpstr>Java – programowanie obiektowe</vt:lpstr>
      <vt:lpstr>Klasa vs. Obiekt</vt:lpstr>
      <vt:lpstr>Klasa</vt:lpstr>
      <vt:lpstr>Obiekt</vt:lpstr>
      <vt:lpstr>Adres obiektu i referencja</vt:lpstr>
      <vt:lpstr>Zadanie</vt:lpstr>
      <vt:lpstr>String pool a referencja </vt:lpstr>
      <vt:lpstr>Pytanie rekturacyjne</vt:lpstr>
      <vt:lpstr>Pytanie rekrutacyjne</vt:lpstr>
      <vt:lpstr>Object</vt:lpstr>
      <vt:lpstr>Ten obiekt ;)</vt:lpstr>
      <vt:lpstr>Klasa</vt:lpstr>
      <vt:lpstr>Obiekt</vt:lpstr>
      <vt:lpstr>Metody</vt:lpstr>
      <vt:lpstr>Metody</vt:lpstr>
      <vt:lpstr>Widoczność</vt:lpstr>
      <vt:lpstr>Java - static</vt:lpstr>
      <vt:lpstr>Pola statyczne</vt:lpstr>
      <vt:lpstr>Pytanie rekrutacyjne  - Metody Statyczne </vt:lpstr>
      <vt:lpstr>Pytanie rekrutacyjne  - Metody Statyczne </vt:lpstr>
      <vt:lpstr>Metody statyczne</vt:lpstr>
      <vt:lpstr>Metody statyczne - przykład</vt:lpstr>
      <vt:lpstr>Interface</vt:lpstr>
      <vt:lpstr>Interface</vt:lpstr>
      <vt:lpstr>Dziedziczenie dla przypomnienia</vt:lpstr>
      <vt:lpstr>Interface</vt:lpstr>
      <vt:lpstr>Pytanie rekrutacyjne</vt:lpstr>
      <vt:lpstr>Pytanie rekrutacyjne</vt:lpstr>
      <vt:lpstr>Pytanie rekrutacyjne</vt:lpstr>
      <vt:lpstr>Pytanie rekrutacyjne</vt:lpstr>
      <vt:lpstr>Kolekcje</vt:lpstr>
      <vt:lpstr>Kolekcje</vt:lpstr>
      <vt:lpstr>Kolekcje</vt:lpstr>
      <vt:lpstr>Kolekcje</vt:lpstr>
      <vt:lpstr>Kolekcje</vt:lpstr>
      <vt:lpstr>Kolekcje – proste zadanie</vt:lpstr>
      <vt:lpstr>Kolekcje – proste zadanie</vt:lpstr>
      <vt:lpstr>Co pomaga w programowaniu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- podstawy</dc:title>
  <dc:creator>Agata Rybak Grabicka</dc:creator>
  <cp:lastModifiedBy>Michał Ziółecki</cp:lastModifiedBy>
  <cp:revision>102</cp:revision>
  <dcterms:modified xsi:type="dcterms:W3CDTF">2020-05-15T19:24:14Z</dcterms:modified>
</cp:coreProperties>
</file>